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  <p:sldMasterId id="2147483736" r:id="rId2"/>
  </p:sldMasterIdLst>
  <p:notesMasterIdLst>
    <p:notesMasterId r:id="rId25"/>
  </p:notesMasterIdLst>
  <p:sldIdLst>
    <p:sldId id="284" r:id="rId3"/>
    <p:sldId id="306" r:id="rId4"/>
    <p:sldId id="305" r:id="rId5"/>
    <p:sldId id="304" r:id="rId6"/>
    <p:sldId id="303" r:id="rId7"/>
    <p:sldId id="286" r:id="rId8"/>
    <p:sldId id="302" r:id="rId9"/>
    <p:sldId id="289" r:id="rId10"/>
    <p:sldId id="290" r:id="rId11"/>
    <p:sldId id="301" r:id="rId12"/>
    <p:sldId id="300" r:id="rId13"/>
    <p:sldId id="291" r:id="rId14"/>
    <p:sldId id="292" r:id="rId15"/>
    <p:sldId id="275" r:id="rId16"/>
    <p:sldId id="298" r:id="rId17"/>
    <p:sldId id="278" r:id="rId18"/>
    <p:sldId id="297" r:id="rId19"/>
    <p:sldId id="280" r:id="rId20"/>
    <p:sldId id="299" r:id="rId21"/>
    <p:sldId id="296" r:id="rId22"/>
    <p:sldId id="282" r:id="rId23"/>
    <p:sldId id="29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AC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94286" autoAdjust="0"/>
  </p:normalViewPr>
  <p:slideViewPr>
    <p:cSldViewPr>
      <p:cViewPr varScale="1">
        <p:scale>
          <a:sx n="70" d="100"/>
          <a:sy n="70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1E9863-1497-4BF7-8F22-52F1EC6779F0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86386-225C-488F-BB13-28A1F72BA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65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66936A6-CD92-4006-888F-ACB69FD724FC}" type="slidenum">
              <a:rPr lang="ar-SA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493A345-3055-4280-9EE3-4C7F8549AB9F}" type="slidenum">
              <a:rPr lang="ar-SA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D169B43-612A-426E-AD2C-54B4B4BDA035}" type="slidenum">
              <a:rPr lang="ar-SA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7189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Click to edit Master title style</a:t>
            </a:r>
          </a:p>
        </p:txBody>
      </p:sp>
      <p:sp>
        <p:nvSpPr>
          <p:cNvPr id="7190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Click to edit Master subtitle style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936A6-CD92-4006-888F-ACB69FD724FC}" type="slidenum">
              <a:rPr lang="ar-S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122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27E91-D26E-4B76-8CF3-64A694EB14CF}" type="slidenum">
              <a:rPr lang="ar-S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247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0C065-936E-4A6B-B163-F733CB35D0F2}" type="slidenum">
              <a:rPr lang="ar-S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462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B9BB6-D252-4C5E-9CE6-FE6CC206BA99}" type="slidenum">
              <a:rPr lang="ar-S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175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7469C-1CD2-410A-861F-648853E5A7BC}" type="slidenum">
              <a:rPr lang="ar-S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646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1E048-D138-438A-9A8F-BDDE0E9883B9}" type="slidenum">
              <a:rPr lang="ar-S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857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1F277-2682-44C0-8FCF-821D8DA029E4}" type="slidenum">
              <a:rPr lang="ar-S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37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B7E56-351F-48FC-A9B5-BDD2FDE3E4E4}" type="slidenum">
              <a:rPr lang="ar-S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166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9F27E91-D26E-4B76-8CF3-64A694EB14CF}" type="slidenum">
              <a:rPr lang="ar-SA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7844F-9C59-443C-A597-F35F9B21C872}" type="slidenum">
              <a:rPr lang="ar-S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810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3A345-3055-4280-9EE3-4C7F8549AB9F}" type="slidenum">
              <a:rPr lang="ar-S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84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69B43-612A-426E-AD2C-54B4B4BDA035}" type="slidenum">
              <a:rPr lang="ar-S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548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456113"/>
          </a:xfrm>
        </p:spPr>
        <p:txBody>
          <a:bodyPr/>
          <a:lstStyle/>
          <a:p>
            <a:pPr lvl="0"/>
            <a:endParaRPr lang="fa-IR" noProof="0" smtClean="0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C2440-5552-4B2F-AFD3-045480C4E8F2}" type="slidenum">
              <a:rPr lang="ar-S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424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42913" y="103188"/>
            <a:ext cx="8243887" cy="5953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85CA2-5D70-4653-A49D-7CADD4D99BD1}" type="slidenum">
              <a:rPr lang="ar-S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9364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3F359-DE27-47BE-90F7-0E35CEA3EEDF}" type="slidenum">
              <a:rPr lang="ar-S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36755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8637B-71A4-40F8-B615-DB7D6B9F6229}" type="slidenum">
              <a:rPr lang="ar-S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84766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pPr>
              <a:defRPr/>
            </a:pPr>
            <a:fld id="{9670C065-936E-4A6B-B163-F733CB35D0F2}" type="slidenum">
              <a:rPr lang="ar-SA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B5B9BB6-D252-4C5E-9CE6-FE6CC206BA99}" type="slidenum">
              <a:rPr lang="ar-SA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5B7469C-1CD2-410A-861F-648853E5A7BC}" type="slidenum">
              <a:rPr lang="ar-SA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761E048-D138-438A-9A8F-BDDE0E9883B9}" type="slidenum">
              <a:rPr lang="ar-SA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4F1F277-2682-44C0-8FCF-821D8DA029E4}" type="slidenum">
              <a:rPr lang="ar-SA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33B7E56-351F-48FC-A9B5-BDD2FDE3E4E4}" type="slidenum">
              <a:rPr lang="ar-SA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067844F-9C59-443C-A597-F35F9B21C872}" type="slidenum">
              <a:rPr lang="ar-SA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9E408A-0F95-4F27-9616-EDFDE2A4FC4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6147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148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149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150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151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152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153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154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155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156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157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158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159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160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161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162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163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164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6165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6166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6167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40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168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40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169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>
              <a:defRPr sz="140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3DC41D-42EC-4510-AAAF-25B3016AC2D3}" type="slidenum">
              <a:rPr lang="ar-SA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75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</p:sldLayoutIdLst>
  <p:timing>
    <p:tnLst>
      <p:par>
        <p:cTn id="1" dur="indefinite" restart="never" nodeType="tmRoot"/>
      </p:par>
    </p:tnLst>
  </p:timing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cs typeface="Arial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WordArt 6"/>
          <p:cNvSpPr>
            <a:spLocks noChangeArrowheads="1" noChangeShapeType="1" noTextEdit="1"/>
          </p:cNvSpPr>
          <p:nvPr/>
        </p:nvSpPr>
        <p:spPr bwMode="auto">
          <a:xfrm>
            <a:off x="914400" y="1066799"/>
            <a:ext cx="6781799" cy="1066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fa-IR" sz="7200" kern="10" spc="-720" dirty="0">
                <a:ln w="12700">
                  <a:solidFill>
                    <a:srgbClr val="3B3B3B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Arial"/>
              </a:rPr>
              <a:t>به نام خدا</a:t>
            </a:r>
            <a:endParaRPr lang="en-US" sz="7200" kern="10" spc="-720" dirty="0">
              <a:ln w="12700">
                <a:solidFill>
                  <a:srgbClr val="3B3B3B"/>
                </a:solidFill>
                <a:round/>
                <a:headEnd/>
                <a:tailEnd/>
              </a:ln>
              <a:solidFill>
                <a:schemeClr val="tx2"/>
              </a:solidFill>
              <a:latin typeface="Arial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0752" y="60803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916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3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9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377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algn="just"/>
            <a:r>
              <a:rPr lang="ar-SA" b="1" dirty="0">
                <a:ea typeface="Times New Roman"/>
              </a:rPr>
              <a:t>پاک و تمیز نمودن محیط بیمارستان یعنی کف زمین ، دیوارها ، سقفها ، شیشه ها ، تختها ، روی کمدها و سایر اثاثیه ، همچنین نظافت توالتها ، حمامها و سینک باید به طور روزانه توسط پرسنل خدمات صورت گیرد.</a:t>
            </a:r>
            <a:endParaRPr lang="en-US" dirty="0">
              <a:ea typeface="Times New Roman"/>
            </a:endParaRPr>
          </a:p>
          <a:p>
            <a:pPr algn="just"/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6130925"/>
            <a:ext cx="609600" cy="609600"/>
          </a:xfrm>
          <a:prstGeom prst="rect">
            <a:avLst/>
          </a:prstGeom>
        </p:spPr>
      </p:pic>
      <p:pic>
        <p:nvPicPr>
          <p:cNvPr id="5" name="Picture 3" descr="C:\Users\09351854250\Desktop\ف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659" y="4038600"/>
            <a:ext cx="2895600" cy="182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09351854250\Desktop\ا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038600"/>
            <a:ext cx="2819400" cy="182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82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0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نظافت بخش وراهروها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981200"/>
            <a:ext cx="5562600" cy="3276600"/>
          </a:xfrm>
        </p:spPr>
      </p:pic>
    </p:spTree>
    <p:extLst>
      <p:ext uri="{BB962C8B-B14F-4D97-AF65-F5344CB8AC3E}">
        <p14:creationId xmlns:p14="http://schemas.microsoft.com/office/powerpoint/2010/main" val="2243524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6200"/>
            <a:ext cx="9067800" cy="812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lvl="0" indent="-273050" algn="r" rtl="1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BB1C9"/>
              </a:buClr>
              <a:buSzPct val="95000"/>
              <a:buFont typeface="Wingdings 2" pitchFamily="18" charset="2"/>
              <a:buChar char=""/>
            </a:pPr>
            <a:r>
              <a:rPr lang="fa-IR" sz="3600" b="1" dirty="0" smtClean="0">
                <a:solidFill>
                  <a:srgbClr val="FF0000"/>
                </a:solidFill>
                <a:latin typeface="BNazanin"/>
              </a:rPr>
              <a:t>نظافت اتاقها</a:t>
            </a:r>
          </a:p>
          <a:p>
            <a:pPr marL="273050" lvl="0" indent="-273050" algn="r" rtl="1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BB1C9"/>
              </a:buClr>
              <a:buSzPct val="95000"/>
              <a:buFont typeface="Wingdings 2" pitchFamily="18" charset="2"/>
              <a:buChar char=""/>
            </a:pPr>
            <a:r>
              <a:rPr lang="fa-IR" sz="2000" b="1" dirty="0" smtClean="0">
                <a:solidFill>
                  <a:prstClr val="black"/>
                </a:solidFill>
                <a:latin typeface="BNazanin"/>
              </a:rPr>
              <a:t>تمام </a:t>
            </a:r>
            <a:r>
              <a:rPr lang="fa-IR" sz="2000" b="1" dirty="0" smtClean="0">
                <a:solidFill>
                  <a:prstClr val="black"/>
                </a:solidFill>
                <a:latin typeface="BNazanin"/>
              </a:rPr>
              <a:t>مواد ضد عفوني و پاكيزه كننده بايد به طور صحيح علامت </a:t>
            </a:r>
            <a:r>
              <a:rPr lang="fa-IR" sz="2000" b="1" dirty="0" smtClean="0">
                <a:solidFill>
                  <a:prstClr val="black"/>
                </a:solidFill>
                <a:latin typeface="BNazanin"/>
              </a:rPr>
              <a:t>گذاري </a:t>
            </a:r>
            <a:r>
              <a:rPr lang="fa-IR" sz="2000" b="1" dirty="0" smtClean="0">
                <a:solidFill>
                  <a:prstClr val="black"/>
                </a:solidFill>
                <a:latin typeface="BNazanin"/>
              </a:rPr>
              <a:t>شده و نام محصول و چگونگي استفاده از آن بر روي آن قید شود.</a:t>
            </a:r>
          </a:p>
          <a:p>
            <a:pPr marL="273050" lvl="0" indent="-273050" algn="r" rtl="1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BB1C9"/>
              </a:buClr>
              <a:buSzPct val="95000"/>
              <a:buFont typeface="Arial" panose="020B0604020202020204" pitchFamily="34" charset="0"/>
              <a:buChar char="•"/>
            </a:pPr>
            <a:r>
              <a:rPr lang="fa-IR" sz="2000" b="1" dirty="0" smtClean="0">
                <a:solidFill>
                  <a:prstClr val="black"/>
                </a:solidFill>
                <a:latin typeface="BNazanin"/>
              </a:rPr>
              <a:t>اتاق </a:t>
            </a:r>
            <a:r>
              <a:rPr lang="fa-IR" sz="2000" b="1" dirty="0">
                <a:solidFill>
                  <a:prstClr val="black"/>
                </a:solidFill>
                <a:latin typeface="BNazanin"/>
              </a:rPr>
              <a:t>هاي تي شو بايد كاملاً تميز و داراي نظم و ترتيب قابل مشاهده باشند</a:t>
            </a:r>
            <a:r>
              <a:rPr lang="fa-IR" sz="2000" b="1" dirty="0" smtClean="0">
                <a:solidFill>
                  <a:prstClr val="black"/>
                </a:solidFill>
                <a:latin typeface="BNazanin"/>
              </a:rPr>
              <a:t>.</a:t>
            </a:r>
            <a:endParaRPr lang="en-US" sz="2000" b="1" dirty="0" smtClean="0">
              <a:solidFill>
                <a:prstClr val="black"/>
              </a:solidFill>
              <a:latin typeface="BNazanin"/>
            </a:endParaRPr>
          </a:p>
          <a:p>
            <a:pPr marL="273050" lvl="0" indent="-273050" algn="r" rtl="1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BB1C9"/>
              </a:buClr>
              <a:buSzPct val="95000"/>
              <a:buFont typeface="Arial" panose="020B0604020202020204" pitchFamily="34" charset="0"/>
              <a:buChar char="•"/>
            </a:pPr>
            <a:endParaRPr lang="fa-IR" sz="2000" b="1" dirty="0" smtClean="0">
              <a:solidFill>
                <a:prstClr val="black"/>
              </a:solidFill>
              <a:latin typeface="BNazanin"/>
            </a:endParaRPr>
          </a:p>
          <a:p>
            <a:pPr marL="273050" lvl="0" indent="-273050" algn="r" rtl="1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BB1C9"/>
              </a:buClr>
              <a:buSzPct val="95000"/>
              <a:buFont typeface="Wingdings 2" pitchFamily="18" charset="2"/>
              <a:buChar char=""/>
            </a:pPr>
            <a:r>
              <a:rPr lang="fa-IR" sz="2000" b="1" dirty="0" smtClean="0">
                <a:solidFill>
                  <a:prstClr val="black"/>
                </a:solidFill>
                <a:latin typeface="BNazanin"/>
              </a:rPr>
              <a:t>كف </a:t>
            </a:r>
            <a:r>
              <a:rPr lang="fa-IR" sz="2000" b="1" dirty="0">
                <a:solidFill>
                  <a:prstClr val="black"/>
                </a:solidFill>
                <a:latin typeface="BNazanin"/>
              </a:rPr>
              <a:t>تمامي اتاق ها، راه رو هاي اصلي و فرعي، سرويس هاي بهداشتي</a:t>
            </a:r>
            <a:r>
              <a:rPr lang="fa-IR" sz="2000" b="1" dirty="0" smtClean="0">
                <a:solidFill>
                  <a:prstClr val="black"/>
                </a:solidFill>
                <a:latin typeface="BNazanin"/>
              </a:rPr>
              <a:t>، </a:t>
            </a:r>
            <a:r>
              <a:rPr lang="fa-IR" sz="2000" b="1" dirty="0">
                <a:solidFill>
                  <a:prstClr val="black"/>
                </a:solidFill>
                <a:latin typeface="BNazanin"/>
              </a:rPr>
              <a:t>آسانسورها، تي شوها و راه پله </a:t>
            </a:r>
            <a:r>
              <a:rPr lang="fa-IR" sz="2000" b="1" dirty="0" smtClean="0">
                <a:solidFill>
                  <a:prstClr val="black"/>
                </a:solidFill>
                <a:latin typeface="BNazanin"/>
              </a:rPr>
              <a:t>ها </a:t>
            </a:r>
            <a:r>
              <a:rPr lang="fa-IR" sz="2000" b="1" dirty="0">
                <a:solidFill>
                  <a:prstClr val="black"/>
                </a:solidFill>
                <a:latin typeface="BNazanin"/>
              </a:rPr>
              <a:t>به گونه اي تميز شوند كه جرم يا </a:t>
            </a:r>
            <a:r>
              <a:rPr lang="fa-IR" sz="2000" b="1" dirty="0" smtClean="0">
                <a:solidFill>
                  <a:prstClr val="black"/>
                </a:solidFill>
                <a:latin typeface="BNazanin"/>
              </a:rPr>
              <a:t>آلودگي </a:t>
            </a:r>
            <a:r>
              <a:rPr lang="fa-IR" sz="2000" b="1" dirty="0">
                <a:solidFill>
                  <a:prstClr val="black"/>
                </a:solidFill>
                <a:latin typeface="BNazanin"/>
              </a:rPr>
              <a:t>در گوشه و كنار آنها مشاهده </a:t>
            </a:r>
            <a:r>
              <a:rPr lang="fa-IR" sz="2000" b="1" dirty="0" smtClean="0">
                <a:solidFill>
                  <a:prstClr val="black"/>
                </a:solidFill>
                <a:latin typeface="BNazanin"/>
              </a:rPr>
              <a:t>نشود.</a:t>
            </a:r>
            <a:endParaRPr lang="en-US" sz="2000" b="1" dirty="0" smtClean="0">
              <a:solidFill>
                <a:prstClr val="black"/>
              </a:solidFill>
              <a:latin typeface="BNazanin"/>
            </a:endParaRPr>
          </a:p>
          <a:p>
            <a:pPr marL="273050" lvl="0" indent="-273050" algn="r" rtl="1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BB1C9"/>
              </a:buClr>
              <a:buSzPct val="95000"/>
              <a:buFont typeface="Wingdings 2" pitchFamily="18" charset="2"/>
              <a:buChar char=""/>
            </a:pPr>
            <a:endParaRPr lang="fa-IR" sz="2000" b="1" dirty="0" smtClean="0">
              <a:solidFill>
                <a:prstClr val="black"/>
              </a:solidFill>
              <a:latin typeface="BNazanin"/>
            </a:endParaRPr>
          </a:p>
          <a:p>
            <a:pPr marL="273050" lvl="0" indent="-273050" algn="r" rtl="1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BB1C9"/>
              </a:buClr>
              <a:buSzPct val="95000"/>
              <a:buFont typeface="Wingdings 2" pitchFamily="18" charset="2"/>
              <a:buChar char=""/>
            </a:pPr>
            <a:r>
              <a:rPr lang="fa-IR" sz="2000" b="1" dirty="0">
                <a:solidFill>
                  <a:prstClr val="black"/>
                </a:solidFill>
                <a:latin typeface="BNazanin"/>
              </a:rPr>
              <a:t>هريك از پرسنل خدمات بايد 2 جفت دستكش داشته باشند </a:t>
            </a:r>
            <a:r>
              <a:rPr lang="fa-IR" sz="2000" b="1" dirty="0" smtClean="0">
                <a:solidFill>
                  <a:prstClr val="black"/>
                </a:solidFill>
                <a:latin typeface="BNazanin"/>
              </a:rPr>
              <a:t>يك </a:t>
            </a:r>
            <a:r>
              <a:rPr lang="fa-IR" sz="2000" b="1" dirty="0">
                <a:solidFill>
                  <a:prstClr val="black"/>
                </a:solidFill>
                <a:latin typeface="BNazanin"/>
              </a:rPr>
              <a:t>جفت براي نظافت وسايل و مكان هايي كه آلودگي بيشتر دارند </a:t>
            </a:r>
            <a:r>
              <a:rPr lang="fa-IR" sz="2000" b="1" dirty="0" smtClean="0">
                <a:solidFill>
                  <a:prstClr val="black"/>
                </a:solidFill>
                <a:latin typeface="BNazanin"/>
              </a:rPr>
              <a:t>مانند </a:t>
            </a:r>
            <a:r>
              <a:rPr lang="fa-IR" sz="2000" b="1" dirty="0">
                <a:solidFill>
                  <a:prstClr val="black"/>
                </a:solidFill>
                <a:latin typeface="BNazanin"/>
              </a:rPr>
              <a:t>سرويس هاي بهداشتي، ديوارها و يك جفت براي نظافت وسايلي كه آلودگي كمتري دارند</a:t>
            </a:r>
            <a:r>
              <a:rPr lang="fa-IR" sz="2000" b="1" dirty="0">
                <a:solidFill>
                  <a:prstClr val="black"/>
                </a:solidFill>
                <a:latin typeface="Calibri"/>
              </a:rPr>
              <a:t>.</a:t>
            </a:r>
          </a:p>
          <a:p>
            <a:pPr marL="273050" lvl="0" indent="-273050" algn="r" rtl="1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BB1C9"/>
              </a:buClr>
              <a:buSzPct val="95000"/>
              <a:buFont typeface="Wingdings 2" pitchFamily="18" charset="2"/>
              <a:buChar char=""/>
            </a:pPr>
            <a:endParaRPr lang="fa-IR" sz="2000" b="1" dirty="0">
              <a:solidFill>
                <a:prstClr val="black"/>
              </a:solidFill>
              <a:latin typeface="BNazanin"/>
            </a:endParaRPr>
          </a:p>
          <a:p>
            <a:pPr marL="273050" lvl="0" indent="-273050" algn="r" rtl="1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BB1C9"/>
              </a:buClr>
              <a:buSzPct val="95000"/>
              <a:buFont typeface="Wingdings 2" pitchFamily="18" charset="2"/>
              <a:buChar char=""/>
            </a:pPr>
            <a:endParaRPr lang="fa-IR" sz="2000" b="1" dirty="0" smtClean="0">
              <a:solidFill>
                <a:prstClr val="black"/>
              </a:solidFill>
              <a:latin typeface="BNazanin"/>
            </a:endParaRPr>
          </a:p>
          <a:p>
            <a:pPr marL="273050" lvl="0" indent="-273050" algn="r" rtl="1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BB1C9"/>
              </a:buClr>
              <a:buSzPct val="95000"/>
              <a:buFont typeface="Wingdings 2" pitchFamily="18" charset="2"/>
              <a:buChar char=""/>
            </a:pPr>
            <a:endParaRPr lang="fa-IR" sz="2000" b="1" dirty="0" smtClean="0">
              <a:solidFill>
                <a:prstClr val="black"/>
              </a:solidFill>
              <a:latin typeface="BNazanin"/>
            </a:endParaRPr>
          </a:p>
          <a:p>
            <a:pPr marL="273050" lvl="0" indent="-273050" algn="r" rtl="1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BB1C9"/>
              </a:buClr>
              <a:buSzPct val="95000"/>
              <a:buFont typeface="Wingdings 2" pitchFamily="18" charset="2"/>
              <a:buChar char=""/>
            </a:pPr>
            <a:endParaRPr lang="fa-IR" sz="2000" b="1" dirty="0">
              <a:solidFill>
                <a:prstClr val="black"/>
              </a:solidFill>
              <a:latin typeface="BNazanin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304800"/>
            <a:ext cx="8839200" cy="830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lvl="0" indent="-273050" algn="just" rtl="1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BB1C9"/>
              </a:buClr>
              <a:buSzPct val="95000"/>
              <a:buFont typeface="Wingdings 2" pitchFamily="18" charset="2"/>
              <a:buChar char=""/>
            </a:pPr>
            <a:r>
              <a:rPr lang="fa-IR" sz="2000" b="1" dirty="0" smtClean="0">
                <a:solidFill>
                  <a:prstClr val="black"/>
                </a:solidFill>
                <a:latin typeface="BNazanin"/>
              </a:rPr>
              <a:t>نظافت </a:t>
            </a:r>
            <a:r>
              <a:rPr lang="fa-IR" sz="2000" b="1" dirty="0">
                <a:solidFill>
                  <a:prstClr val="black"/>
                </a:solidFill>
                <a:latin typeface="BNazanin"/>
              </a:rPr>
              <a:t>را از وسايلي كه آلودگي كمتري دارند مثال يخچال شروع و با آلوده ترين قسمت </a:t>
            </a:r>
            <a:r>
              <a:rPr lang="fa-IR" sz="2000" b="1" dirty="0" smtClean="0">
                <a:solidFill>
                  <a:prstClr val="black"/>
                </a:solidFill>
                <a:latin typeface="BNazanin"/>
              </a:rPr>
              <a:t>ها</a:t>
            </a:r>
            <a:r>
              <a:rPr lang="fa-IR" sz="2000" b="1" dirty="0">
                <a:solidFill>
                  <a:prstClr val="black"/>
                </a:solidFill>
                <a:latin typeface="BNazanin"/>
              </a:rPr>
              <a:t>مانند سرويس هاي بهداشتي به اتمام رسانيده و در آخر از بالاي اتاق تي كشيده و از اتاق خارج </a:t>
            </a:r>
            <a:r>
              <a:rPr lang="fa-IR" sz="2000" b="1" dirty="0" smtClean="0">
                <a:solidFill>
                  <a:prstClr val="black"/>
                </a:solidFill>
                <a:latin typeface="BNazanin"/>
              </a:rPr>
              <a:t>شوند.</a:t>
            </a:r>
          </a:p>
          <a:p>
            <a:pPr marL="342900" lvl="0" indent="-342900" algn="just" rtl="1">
              <a:lnSpc>
                <a:spcPct val="150000"/>
              </a:lnSpc>
              <a:spcBef>
                <a:spcPct val="20000"/>
              </a:spcBef>
              <a:buClr>
                <a:prstClr val="black">
                  <a:lumMod val="50000"/>
                  <a:lumOff val="50000"/>
                </a:prstClr>
              </a:buClr>
              <a:buFont typeface="Arial" panose="020B0604020202020204" pitchFamily="34" charset="0"/>
              <a:buChar char="•"/>
            </a:pPr>
            <a:r>
              <a:rPr lang="ar-SA" sz="2000" b="1" kern="0" dirty="0">
                <a:solidFill>
                  <a:prstClr val="black"/>
                </a:solidFill>
                <a:latin typeface="Calibri"/>
                <a:ea typeface="Times New Roman"/>
              </a:rPr>
              <a:t>در صورت پاشیده شدن خون ومایعات آلوده در محیط </a:t>
            </a:r>
            <a:r>
              <a:rPr lang="fa-IR" sz="2000" b="1" kern="0" dirty="0">
                <a:solidFill>
                  <a:prstClr val="black"/>
                </a:solidFill>
                <a:latin typeface="Calibri"/>
                <a:ea typeface="Times New Roman"/>
              </a:rPr>
              <a:t>باید</a:t>
            </a:r>
            <a:r>
              <a:rPr lang="ar-SA" sz="2000" b="1" dirty="0">
                <a:solidFill>
                  <a:prstClr val="black"/>
                </a:solidFill>
                <a:ea typeface="Times New Roman"/>
              </a:rPr>
              <a:t>دستکش و در صورت لزوم سایر محافظ ها پوشیده شود</a:t>
            </a:r>
            <a:r>
              <a:rPr lang="ar-SA" sz="2000" b="1" dirty="0" smtClean="0">
                <a:solidFill>
                  <a:prstClr val="black"/>
                </a:solidFill>
                <a:ea typeface="Times New Roman"/>
              </a:rPr>
              <a:t>.</a:t>
            </a:r>
            <a:endParaRPr lang="fa-IR" sz="2000" b="1" dirty="0" smtClean="0">
              <a:solidFill>
                <a:prstClr val="black"/>
              </a:solidFill>
              <a:ea typeface="Times New Roman"/>
            </a:endParaRPr>
          </a:p>
          <a:p>
            <a:pPr marL="342900" lvl="0" indent="-342900" algn="r" rtl="1">
              <a:lnSpc>
                <a:spcPct val="150000"/>
              </a:lnSpc>
              <a:spcBef>
                <a:spcPct val="20000"/>
              </a:spcBef>
              <a:buClr>
                <a:prstClr val="black">
                  <a:lumMod val="50000"/>
                  <a:lumOff val="50000"/>
                </a:prstClr>
              </a:buClr>
              <a:buFont typeface="Arial" panose="020B0604020202020204" pitchFamily="34" charset="0"/>
              <a:buChar char="•"/>
            </a:pPr>
            <a:r>
              <a:rPr lang="ar-SA" sz="2000" b="1" dirty="0">
                <a:solidFill>
                  <a:prstClr val="black"/>
                </a:solidFill>
                <a:ea typeface="Times New Roman"/>
              </a:rPr>
              <a:t> خون ومواد آلوده با حوله یک بار مصرف جمع آوری و پاک شود </a:t>
            </a:r>
            <a:r>
              <a:rPr lang="ar-SA" sz="2000" b="1" dirty="0" smtClean="0">
                <a:solidFill>
                  <a:prstClr val="black"/>
                </a:solidFill>
                <a:ea typeface="Times New Roman"/>
              </a:rPr>
              <a:t>.</a:t>
            </a:r>
            <a:endParaRPr lang="fa-IR" sz="2000" b="1" dirty="0" smtClean="0">
              <a:solidFill>
                <a:prstClr val="black"/>
              </a:solidFill>
              <a:ea typeface="Times New Roman"/>
            </a:endParaRPr>
          </a:p>
          <a:p>
            <a:pPr marL="342900" lvl="0" indent="-342900" algn="r" rtl="1">
              <a:lnSpc>
                <a:spcPct val="150000"/>
              </a:lnSpc>
              <a:spcBef>
                <a:spcPct val="20000"/>
              </a:spcBef>
              <a:buClr>
                <a:prstClr val="black">
                  <a:lumMod val="50000"/>
                  <a:lumOff val="50000"/>
                </a:prstClr>
              </a:buClr>
              <a:buFont typeface="Arial" panose="020B0604020202020204" pitchFamily="34" charset="0"/>
              <a:buChar char="•"/>
            </a:pPr>
            <a:r>
              <a:rPr lang="ar-SA" sz="2000" b="1" dirty="0">
                <a:solidFill>
                  <a:prstClr val="black"/>
                </a:solidFill>
                <a:ea typeface="Times New Roman"/>
              </a:rPr>
              <a:t>محل مورد نظر با آب و دترجنت  ( صابون ) شسته </a:t>
            </a:r>
            <a:r>
              <a:rPr lang="ar-SA" sz="2000" b="1" dirty="0" smtClean="0">
                <a:solidFill>
                  <a:prstClr val="black"/>
                </a:solidFill>
                <a:ea typeface="Times New Roman"/>
              </a:rPr>
              <a:t>شود</a:t>
            </a:r>
            <a:r>
              <a:rPr lang="en-US" sz="2000" b="1" dirty="0" smtClean="0">
                <a:solidFill>
                  <a:prstClr val="black"/>
                </a:solidFill>
                <a:ea typeface="Times New Roman"/>
              </a:rPr>
              <a:t>.</a:t>
            </a:r>
            <a:endParaRPr lang="en-US" sz="2000" b="1" dirty="0">
              <a:solidFill>
                <a:prstClr val="black"/>
              </a:solidFill>
              <a:ea typeface="Times New Roman"/>
            </a:endParaRPr>
          </a:p>
          <a:p>
            <a:pPr marL="342900" lvl="0" indent="-342900" algn="r" rtl="1">
              <a:lnSpc>
                <a:spcPct val="150000"/>
              </a:lnSpc>
              <a:spcBef>
                <a:spcPct val="20000"/>
              </a:spcBef>
              <a:buClr>
                <a:prstClr val="black">
                  <a:lumMod val="50000"/>
                  <a:lumOff val="50000"/>
                </a:prstClr>
              </a:buClr>
              <a:buFont typeface="Arial" panose="020B0604020202020204" pitchFamily="34" charset="0"/>
              <a:buChar char="•"/>
            </a:pPr>
            <a:r>
              <a:rPr lang="ar-SA" sz="2000" b="1" dirty="0">
                <a:solidFill>
                  <a:prstClr val="black"/>
                </a:solidFill>
                <a:ea typeface="Times New Roman"/>
              </a:rPr>
              <a:t>با محلول هیپوکلریت سدیم ( آب ژاول خانگی ، وایتکس ) گندزدایی شود </a:t>
            </a:r>
            <a:r>
              <a:rPr lang="ar-SA" sz="2000" b="1" dirty="0" smtClean="0">
                <a:solidFill>
                  <a:prstClr val="black"/>
                </a:solidFill>
                <a:ea typeface="Times New Roman"/>
              </a:rPr>
              <a:t>.</a:t>
            </a:r>
            <a:endParaRPr lang="en-US" sz="2000" dirty="0">
              <a:solidFill>
                <a:prstClr val="black"/>
              </a:solidFill>
              <a:ea typeface="Times New Roman"/>
            </a:endParaRPr>
          </a:p>
          <a:p>
            <a:pPr marL="273050" lvl="0" indent="-273050" algn="r" rtl="1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BB1C9"/>
              </a:buClr>
              <a:buSzPct val="95000"/>
              <a:buFont typeface="Wingdings 2" pitchFamily="18" charset="2"/>
              <a:buChar char=""/>
            </a:pPr>
            <a:r>
              <a:rPr lang="fa-IR" sz="2000" b="1" kern="0" dirty="0">
                <a:solidFill>
                  <a:prstClr val="black"/>
                </a:solidFill>
                <a:latin typeface="BNazanin"/>
              </a:rPr>
              <a:t>در ابتداي شيفت كاري نظافت روتين شامل نظافت سرويس هاي بهداشتي، لاكرها، كمد ها، يخچال ها، سطل هاي زباله و تي كشيدن </a:t>
            </a:r>
            <a:r>
              <a:rPr lang="fa-IR" sz="2000" b="1" kern="0" dirty="0" smtClean="0">
                <a:solidFill>
                  <a:prstClr val="black"/>
                </a:solidFill>
                <a:latin typeface="BNazanin"/>
              </a:rPr>
              <a:t>انجام شود.</a:t>
            </a:r>
          </a:p>
          <a:p>
            <a:pPr marL="273050" lvl="0" indent="-273050" algn="just" rtl="1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BB1C9"/>
              </a:buClr>
              <a:buSzPct val="95000"/>
              <a:buFont typeface="Wingdings 2" pitchFamily="18" charset="2"/>
              <a:buChar char=""/>
            </a:pPr>
            <a:r>
              <a:rPr lang="fa-IR" sz="2000" b="1" dirty="0">
                <a:solidFill>
                  <a:prstClr val="black"/>
                </a:solidFill>
                <a:latin typeface="BNazanin"/>
              </a:rPr>
              <a:t>اتاق هاي ايزوله بايد جداگانه نظافت و ضد عفوني شوند و محلول هاي استفاده شده در اتاق هاي ايزوله نبايد براي قسمت هاي ديگر بخش استفاده شود. بعد از اتمام نظافت روزانه و يا ضد عفوني حتماً تي شوها و تي ها شسته شده و در مكان مناسبي براي خشك شدن نگهداري شوند. </a:t>
            </a:r>
          </a:p>
          <a:p>
            <a:pPr marL="273050" lvl="0" indent="-273050" algn="r" rtl="1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BB1C9"/>
              </a:buClr>
              <a:buSzPct val="95000"/>
              <a:buFont typeface="Wingdings 2" pitchFamily="18" charset="2"/>
              <a:buChar char=""/>
            </a:pPr>
            <a:endParaRPr lang="en-US" sz="2000" b="1" dirty="0">
              <a:solidFill>
                <a:prstClr val="black"/>
              </a:solidFill>
              <a:latin typeface="Calibri"/>
            </a:endParaRPr>
          </a:p>
          <a:p>
            <a:pPr marL="273050" lvl="0" indent="-273050" rtl="1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BB1C9"/>
              </a:buClr>
              <a:buSzPct val="95000"/>
              <a:buFont typeface="Wingdings 2" pitchFamily="18" charset="2"/>
              <a:buChar char=""/>
            </a:pPr>
            <a:endParaRPr lang="fa-IR" sz="2000" b="1" dirty="0">
              <a:solidFill>
                <a:prstClr val="black"/>
              </a:solidFill>
              <a:latin typeface="BNazanin"/>
            </a:endParaRPr>
          </a:p>
          <a:p>
            <a:pPr marL="273050" lvl="0" indent="-273050" algn="r" rtl="1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BB1C9"/>
              </a:buClr>
              <a:buSzPct val="95000"/>
              <a:buFont typeface="Wingdings 2" pitchFamily="18" charset="2"/>
              <a:buChar char=""/>
            </a:pPr>
            <a:endParaRPr lang="fa-IR" sz="2400" b="1" dirty="0">
              <a:solidFill>
                <a:prstClr val="black"/>
              </a:solidFill>
              <a:latin typeface="BNazanin"/>
            </a:endParaRPr>
          </a:p>
          <a:p>
            <a:pPr marL="273050" lvl="0" indent="-273050" algn="l" rtl="1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BB1C9"/>
              </a:buClr>
              <a:buSzPct val="95000"/>
              <a:buFont typeface="Wingdings 2" pitchFamily="18" charset="2"/>
              <a:buChar char=""/>
            </a:pPr>
            <a:endParaRPr lang="fa-IR" sz="2400" b="1" dirty="0">
              <a:solidFill>
                <a:prstClr val="black"/>
              </a:solidFill>
              <a:latin typeface="BNazanin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2667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1000"/>
            <a:ext cx="8305800" cy="5943601"/>
          </a:xfrm>
        </p:spPr>
        <p:txBody>
          <a:bodyPr/>
          <a:lstStyle/>
          <a:p>
            <a:pPr algn="just" rtl="1">
              <a:lnSpc>
                <a:spcPct val="150000"/>
              </a:lnSpc>
            </a:pPr>
            <a:r>
              <a:rPr lang="fa-IR" sz="2800" b="1" i="0" u="none" strike="noStrike" baseline="0" dirty="0" smtClean="0">
                <a:solidFill>
                  <a:srgbClr val="FF0000"/>
                </a:solidFill>
                <a:latin typeface="BNazanin"/>
              </a:rPr>
              <a:t>انبارها</a:t>
            </a:r>
            <a:r>
              <a:rPr lang="fa-IR" sz="2000" b="1" i="0" u="none" strike="noStrike" baseline="0" dirty="0" smtClean="0">
                <a:latin typeface="BNazanin"/>
              </a:rPr>
              <a:t> :بايد هر هفته با دستمال مرطوب گردگيري شود و از گذاشتن كارتن در انبار جداً خودداري شود.</a:t>
            </a:r>
          </a:p>
          <a:p>
            <a:pPr algn="just" rtl="1">
              <a:lnSpc>
                <a:spcPct val="150000"/>
              </a:lnSpc>
            </a:pPr>
            <a:r>
              <a:rPr lang="fa-IR" sz="2800" b="1" i="0" u="none" strike="noStrike" baseline="0" dirty="0" smtClean="0">
                <a:solidFill>
                  <a:srgbClr val="7030A0"/>
                </a:solidFill>
                <a:latin typeface="BNazanin"/>
              </a:rPr>
              <a:t>نظافت تلفن</a:t>
            </a:r>
            <a:r>
              <a:rPr lang="fa-IR" sz="2800" b="1" i="0" u="none" strike="noStrike" baseline="0" dirty="0" smtClean="0">
                <a:solidFill>
                  <a:srgbClr val="00B050"/>
                </a:solidFill>
                <a:latin typeface="BNazanin"/>
              </a:rPr>
              <a:t>: </a:t>
            </a:r>
            <a:r>
              <a:rPr lang="fa-IR" sz="2000" b="1" i="0" u="none" strike="noStrike" baseline="0" dirty="0" smtClean="0">
                <a:latin typeface="BNazanin"/>
              </a:rPr>
              <a:t>در پايان هر روز با الكل 70 % ضد عفوني شود.</a:t>
            </a:r>
          </a:p>
          <a:p>
            <a:pPr algn="just" rtl="1">
              <a:lnSpc>
                <a:spcPct val="150000"/>
              </a:lnSpc>
            </a:pPr>
            <a:endParaRPr lang="fa-IR" sz="2000" b="1" i="0" u="none" strike="noStrike" baseline="0" dirty="0" smtClean="0">
              <a:latin typeface="BNazanin"/>
            </a:endParaRPr>
          </a:p>
          <a:p>
            <a:pPr marL="0" lvl="0" indent="0" algn="just" rtl="1">
              <a:lnSpc>
                <a:spcPct val="150000"/>
              </a:lnSpc>
              <a:buNone/>
            </a:pPr>
            <a:r>
              <a:rPr lang="fa-IR" sz="2400" b="1" i="0" u="none" strike="noStrike" baseline="0" dirty="0" smtClean="0">
                <a:solidFill>
                  <a:srgbClr val="FFC000"/>
                </a:solidFill>
                <a:latin typeface="BNazanin"/>
              </a:rPr>
              <a:t>نظافت ماشين هاي شيو: </a:t>
            </a:r>
            <a:r>
              <a:rPr lang="fa-IR" sz="2000" b="1" i="0" u="none" strike="noStrike" baseline="0" dirty="0" smtClean="0">
                <a:latin typeface="BNazanin"/>
              </a:rPr>
              <a:t>معمولاً از نوع يكبار مصرف هستند ولي هنگام استفاده از دستگاه ماشين موزر پس از جدا كردن </a:t>
            </a:r>
            <a:r>
              <a:rPr lang="fa-IR" sz="2000" b="1" dirty="0" smtClean="0">
                <a:solidFill>
                  <a:prstClr val="black"/>
                </a:solidFill>
                <a:latin typeface="BNazanin"/>
              </a:rPr>
              <a:t>قطعات </a:t>
            </a:r>
            <a:r>
              <a:rPr lang="fa-IR" sz="2000" b="1" dirty="0">
                <a:solidFill>
                  <a:prstClr val="black"/>
                </a:solidFill>
                <a:latin typeface="BNazanin"/>
              </a:rPr>
              <a:t>آن و تميز كردن موهاي آن با اسپري سولارسيت ضد عفوني شود.</a:t>
            </a:r>
          </a:p>
          <a:p>
            <a:pPr lvl="0" algn="just" rtl="1">
              <a:lnSpc>
                <a:spcPct val="150000"/>
              </a:lnSpc>
            </a:pPr>
            <a:r>
              <a:rPr lang="fa-IR" sz="2400" b="1" i="0" u="none" strike="noStrike" baseline="0" dirty="0" smtClean="0">
                <a:solidFill>
                  <a:srgbClr val="0070C0"/>
                </a:solidFill>
                <a:latin typeface="BNazanin"/>
              </a:rPr>
              <a:t>نظافت ترالي پانسمان و دارو</a:t>
            </a:r>
            <a:r>
              <a:rPr lang="fa-IR" sz="2000" b="1" i="0" u="none" strike="noStrike" baseline="0" dirty="0" smtClean="0">
                <a:latin typeface="BNazanin"/>
              </a:rPr>
              <a:t>: قبل از انجام كار و پايان هر شيفت كاري بايستي روي ترالي با الكل 70 % ضد عفوني شود و اگر</a:t>
            </a:r>
            <a:r>
              <a:rPr lang="fa-IR" sz="2000" b="1" dirty="0">
                <a:solidFill>
                  <a:prstClr val="black"/>
                </a:solidFill>
                <a:latin typeface="BNazanin"/>
              </a:rPr>
              <a:t>آلودگي روي ترالي باشد ابتدا آن را پاك كرده و سپس با الكل ضد عفوني شود </a:t>
            </a:r>
            <a:r>
              <a:rPr lang="fa-IR" sz="2000" b="1" dirty="0" smtClean="0">
                <a:solidFill>
                  <a:prstClr val="black"/>
                </a:solidFill>
                <a:latin typeface="BNazanin"/>
              </a:rPr>
              <a:t>دقت </a:t>
            </a:r>
            <a:r>
              <a:rPr lang="fa-IR" sz="2000" b="1" dirty="0">
                <a:solidFill>
                  <a:prstClr val="black"/>
                </a:solidFill>
                <a:latin typeface="BNazanin"/>
              </a:rPr>
              <a:t>شود پايه و چرخ هاي ترالي بايد روزانه </a:t>
            </a:r>
            <a:r>
              <a:rPr lang="fa-IR" sz="2000" b="1" dirty="0" smtClean="0">
                <a:solidFill>
                  <a:prstClr val="black"/>
                </a:solidFill>
                <a:latin typeface="BNazanin"/>
              </a:rPr>
              <a:t>با</a:t>
            </a:r>
            <a:r>
              <a:rPr lang="fa-IR" sz="2000" b="1" dirty="0">
                <a:solidFill>
                  <a:prstClr val="black"/>
                </a:solidFill>
                <a:latin typeface="BNazanin"/>
              </a:rPr>
              <a:t>دستمال جداگانه تميز شود.</a:t>
            </a:r>
          </a:p>
          <a:p>
            <a:pPr lvl="0" algn="just" rtl="1">
              <a:lnSpc>
                <a:spcPct val="150000"/>
              </a:lnSpc>
            </a:pPr>
            <a:endParaRPr lang="fa-IR" sz="2000" b="1" dirty="0">
              <a:solidFill>
                <a:prstClr val="black"/>
              </a:solidFill>
              <a:latin typeface="BNazanin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8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solidFill>
                  <a:srgbClr val="00B050"/>
                </a:solidFill>
                <a:latin typeface="BNazaninBold"/>
              </a:rPr>
              <a:t>. </a:t>
            </a:r>
            <a:r>
              <a:rPr lang="fa-IR" dirty="0">
                <a:solidFill>
                  <a:srgbClr val="7030A0"/>
                </a:solidFill>
                <a:latin typeface="BNazaninBold"/>
              </a:rPr>
              <a:t>دستورالعمل استفاده از صابون مايع</a:t>
            </a:r>
            <a:br>
              <a:rPr lang="fa-IR" dirty="0">
                <a:solidFill>
                  <a:srgbClr val="7030A0"/>
                </a:solidFill>
                <a:latin typeface="BNazaninBold"/>
              </a:rPr>
            </a:b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133600"/>
            <a:ext cx="4248150" cy="2590800"/>
          </a:xfrm>
        </p:spPr>
      </p:pic>
    </p:spTree>
    <p:extLst>
      <p:ext uri="{BB962C8B-B14F-4D97-AF65-F5344CB8AC3E}">
        <p14:creationId xmlns:p14="http://schemas.microsoft.com/office/powerpoint/2010/main" val="2597078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1"/>
            <a:ext cx="8610600" cy="5715000"/>
          </a:xfrm>
        </p:spPr>
        <p:txBody>
          <a:bodyPr/>
          <a:lstStyle/>
          <a:p>
            <a:pPr marL="0" lvl="0" indent="0" algn="r" rtl="1">
              <a:buNone/>
            </a:pPr>
            <a:r>
              <a:rPr lang="fa-IR" sz="2400" b="1" i="0" u="none" strike="noStrike" baseline="0" dirty="0" smtClean="0">
                <a:latin typeface="BNazanin"/>
              </a:rPr>
              <a:t>در </a:t>
            </a:r>
            <a:r>
              <a:rPr lang="fa-IR" sz="2400" b="1" i="0" u="none" strike="noStrike" baseline="0" dirty="0" smtClean="0">
                <a:latin typeface="BNazanin"/>
              </a:rPr>
              <a:t>صورتي كه هنگام استفاده از صابون مايع اطراف ظرف دستشويي آلوده به قطرات صابون گرديد، بايد روزانه تميز و صابون </a:t>
            </a:r>
            <a:r>
              <a:rPr lang="fa-IR" sz="2400" b="1" dirty="0">
                <a:solidFill>
                  <a:prstClr val="black"/>
                </a:solidFill>
                <a:latin typeface="BNazanin"/>
              </a:rPr>
              <a:t>هاي اضافي پاك گردد.</a:t>
            </a:r>
          </a:p>
          <a:p>
            <a:pPr algn="r" rtl="1"/>
            <a:endParaRPr lang="fa-IR" sz="2400" b="1" i="0" u="none" strike="noStrike" baseline="0" dirty="0" smtClean="0">
              <a:latin typeface="TimesNewRomanPSMT"/>
            </a:endParaRPr>
          </a:p>
          <a:p>
            <a:pPr lvl="0" algn="r" rtl="1">
              <a:buFont typeface="Wingdings" panose="05000000000000000000" pitchFamily="2" charset="2"/>
              <a:buChar char="q"/>
            </a:pPr>
            <a:r>
              <a:rPr lang="fa-IR" sz="2400" b="1" i="0" u="none" strike="noStrike" baseline="0" dirty="0" smtClean="0">
                <a:latin typeface="BNazanin"/>
              </a:rPr>
              <a:t>پس از اتمام صابون موجود در ظرف صابون مايع، از پركردن مجدد آن خودداري كرده و حتماً پس از شستشو و خشك كردن </a:t>
            </a:r>
            <a:r>
              <a:rPr lang="fa-IR" sz="2400" b="1" dirty="0" smtClean="0">
                <a:solidFill>
                  <a:prstClr val="black"/>
                </a:solidFill>
                <a:latin typeface="BNazanin"/>
              </a:rPr>
              <a:t>ظرف</a:t>
            </a:r>
            <a:r>
              <a:rPr lang="fa-IR" sz="2400" b="1" dirty="0">
                <a:solidFill>
                  <a:prstClr val="black"/>
                </a:solidFill>
                <a:latin typeface="BNazanin"/>
              </a:rPr>
              <a:t>، اقدام به پر كردن آن نمائيد.</a:t>
            </a:r>
          </a:p>
          <a:p>
            <a:pPr algn="r" rtl="1"/>
            <a:endParaRPr lang="fa-IR" sz="2400" b="1" i="0" u="none" strike="noStrike" baseline="0" dirty="0" smtClean="0">
              <a:latin typeface="TimesNewRomanPSMT"/>
            </a:endParaRPr>
          </a:p>
          <a:p>
            <a:pPr algn="r" rtl="1"/>
            <a:r>
              <a:rPr lang="fa-IR" sz="2400" b="1" i="0" u="none" strike="noStrike" baseline="0" dirty="0" smtClean="0">
                <a:latin typeface="BNazanin"/>
              </a:rPr>
              <a:t>باقي ماندن آلودگي ها در اطراف ظرف مزبور و يا پر كردن مجدد آن، بدون شستشو وخشك نمودن، باعث رشد باكتري هاي </a:t>
            </a:r>
            <a:r>
              <a:rPr lang="fa-IR" sz="2400" b="1" dirty="0">
                <a:solidFill>
                  <a:prstClr val="black"/>
                </a:solidFill>
                <a:latin typeface="BNazanin"/>
              </a:rPr>
              <a:t>بيمارستاني در صابون مايع مي </a:t>
            </a:r>
            <a:r>
              <a:rPr lang="fa-IR" sz="2400" b="1" dirty="0" smtClean="0">
                <a:solidFill>
                  <a:prstClr val="black"/>
                </a:solidFill>
                <a:latin typeface="BNazanin"/>
              </a:rPr>
              <a:t>شود.</a:t>
            </a:r>
          </a:p>
          <a:p>
            <a:pPr algn="r" rtl="1"/>
            <a:endParaRPr lang="fa-IR" sz="2400" b="1" dirty="0" smtClean="0">
              <a:solidFill>
                <a:prstClr val="black"/>
              </a:solidFill>
              <a:latin typeface="BNazanin"/>
            </a:endParaRPr>
          </a:p>
          <a:p>
            <a:pPr lvl="0">
              <a:buClr>
                <a:srgbClr val="00C8C3"/>
              </a:buClr>
            </a:pPr>
            <a:r>
              <a:rPr lang="fa-IR" sz="2400" b="1" dirty="0">
                <a:solidFill>
                  <a:prstClr val="black"/>
                </a:solidFill>
                <a:effectLst/>
                <a:latin typeface="BNazanin"/>
              </a:rPr>
              <a:t>لطفأ اسكاچ ها از كليه دستشوئي ها جمع آوري شود.</a:t>
            </a:r>
            <a:endParaRPr lang="en-US" sz="2400" b="1" dirty="0">
              <a:solidFill>
                <a:prstClr val="black"/>
              </a:solidFill>
              <a:effectLst/>
              <a:latin typeface="BNazanin"/>
            </a:endParaRPr>
          </a:p>
          <a:p>
            <a:pPr algn="r" rtl="1"/>
            <a:endParaRPr lang="fa-IR" sz="2400" b="1" i="0" u="none" strike="noStrike" baseline="0" dirty="0" smtClean="0">
              <a:latin typeface="TimesNewRomanPSMT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7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199"/>
            <a:ext cx="8229600" cy="1143001"/>
          </a:xfrm>
        </p:spPr>
        <p:txBody>
          <a:bodyPr/>
          <a:lstStyle/>
          <a:p>
            <a:r>
              <a:rPr lang="fa-IR" dirty="0" smtClean="0"/>
              <a:t>ضد عفونی وسایل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707" y="2133600"/>
            <a:ext cx="6014586" cy="3997325"/>
          </a:xfrm>
        </p:spPr>
      </p:pic>
    </p:spTree>
    <p:extLst>
      <p:ext uri="{BB962C8B-B14F-4D97-AF65-F5344CB8AC3E}">
        <p14:creationId xmlns:p14="http://schemas.microsoft.com/office/powerpoint/2010/main" val="1783979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991600" cy="7391400"/>
          </a:xfrm>
        </p:spPr>
        <p:txBody>
          <a:bodyPr/>
          <a:lstStyle/>
          <a:p>
            <a:pPr lvl="0" algn="just" rtl="1"/>
            <a:r>
              <a:rPr lang="fa-IR" sz="3600" b="0" i="0" u="none" strike="noStrike" baseline="0" dirty="0" smtClean="0">
                <a:solidFill>
                  <a:srgbClr val="002060"/>
                </a:solidFill>
                <a:latin typeface="BNazanin"/>
              </a:rPr>
              <a:t>سرمها</a:t>
            </a:r>
            <a:r>
              <a:rPr lang="fa-IR" sz="2000" b="0" i="0" u="none" strike="noStrike" baseline="0" dirty="0" smtClean="0">
                <a:solidFill>
                  <a:srgbClr val="002060"/>
                </a:solidFill>
                <a:latin typeface="BNazanin"/>
              </a:rPr>
              <a:t> :</a:t>
            </a:r>
          </a:p>
          <a:p>
            <a:pPr lvl="0" algn="just" rtl="1">
              <a:lnSpc>
                <a:spcPct val="150000"/>
              </a:lnSpc>
            </a:pPr>
            <a:r>
              <a:rPr lang="fa-IR" sz="2000" b="0" i="0" u="none" strike="noStrike" baseline="0" dirty="0" smtClean="0">
                <a:latin typeface="BNazanin"/>
              </a:rPr>
              <a:t>سرم هاي نرمال سالين استريلي كه جهت رقيق سازي دارو يا ساكشن استفاده مي شوند حتمأ در </a:t>
            </a:r>
            <a:r>
              <a:rPr lang="fa-IR" sz="2000" b="1" i="0" u="none" strike="noStrike" baseline="0" dirty="0" smtClean="0">
                <a:solidFill>
                  <a:srgbClr val="FF0000"/>
                </a:solidFill>
                <a:latin typeface="BNazanin"/>
              </a:rPr>
              <a:t>همان روز</a:t>
            </a:r>
            <a:r>
              <a:rPr lang="fa-IR" sz="2000" b="0" i="0" u="none" strike="noStrike" baseline="0" dirty="0" smtClean="0">
                <a:latin typeface="BNazanin"/>
              </a:rPr>
              <a:t> مصرف شوند و</a:t>
            </a:r>
            <a:r>
              <a:rPr lang="fa-IR" sz="2000" dirty="0">
                <a:solidFill>
                  <a:prstClr val="black"/>
                </a:solidFill>
                <a:latin typeface="BNazanin"/>
              </a:rPr>
              <a:t>تاريخ داشته باشند و در حين استفاده داراي</a:t>
            </a:r>
            <a:r>
              <a:rPr lang="fa-IR" sz="2000" dirty="0">
                <a:solidFill>
                  <a:srgbClr val="FF0000"/>
                </a:solidFill>
                <a:latin typeface="BNazanin"/>
              </a:rPr>
              <a:t> </a:t>
            </a:r>
            <a:r>
              <a:rPr lang="fa-IR" sz="2000" b="1" dirty="0">
                <a:solidFill>
                  <a:srgbClr val="FF0000"/>
                </a:solidFill>
                <a:latin typeface="BNazanin"/>
              </a:rPr>
              <a:t>سرپوش </a:t>
            </a:r>
            <a:r>
              <a:rPr lang="fa-IR" sz="2000" dirty="0">
                <a:solidFill>
                  <a:prstClr val="black"/>
                </a:solidFill>
                <a:latin typeface="BNazanin"/>
              </a:rPr>
              <a:t>باشند و سيستم به صورت بسته باشد و تاريخ باز شدن درب بطري </a:t>
            </a:r>
            <a:r>
              <a:rPr lang="fa-IR" sz="2000" dirty="0" smtClean="0">
                <a:solidFill>
                  <a:prstClr val="black"/>
                </a:solidFill>
                <a:latin typeface="BNazanin"/>
              </a:rPr>
              <a:t>مواد</a:t>
            </a:r>
            <a:r>
              <a:rPr lang="fa-IR" sz="2000" dirty="0">
                <a:solidFill>
                  <a:prstClr val="black"/>
                </a:solidFill>
                <a:latin typeface="BNazanin"/>
              </a:rPr>
              <a:t>ضدعفوني كننده حتمأ روي آن درج شود و دقت شود </a:t>
            </a:r>
            <a:r>
              <a:rPr lang="fa-IR" sz="2000" b="1" dirty="0">
                <a:solidFill>
                  <a:srgbClr val="FF0000"/>
                </a:solidFill>
                <a:latin typeface="BNazanin"/>
              </a:rPr>
              <a:t>كه دو هفته</a:t>
            </a:r>
            <a:r>
              <a:rPr lang="fa-IR" sz="2000" dirty="0">
                <a:solidFill>
                  <a:srgbClr val="FF0000"/>
                </a:solidFill>
                <a:latin typeface="BNazanin"/>
              </a:rPr>
              <a:t> </a:t>
            </a:r>
            <a:r>
              <a:rPr lang="fa-IR" sz="2000" dirty="0">
                <a:solidFill>
                  <a:prstClr val="black"/>
                </a:solidFill>
                <a:latin typeface="BNazanin"/>
              </a:rPr>
              <a:t>پس از آن تاريخ غير قابل استفاده مي باشند.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sz="2800" b="1" i="0" u="none" strike="noStrike" baseline="0" dirty="0" smtClean="0">
                <a:solidFill>
                  <a:srgbClr val="7030A0"/>
                </a:solidFill>
                <a:latin typeface="BNazanin"/>
              </a:rPr>
              <a:t>دستگاهها:</a:t>
            </a:r>
          </a:p>
          <a:p>
            <a:pPr lvl="0" algn="just" rtl="1">
              <a:lnSpc>
                <a:spcPct val="150000"/>
              </a:lnSpc>
            </a:pPr>
            <a:r>
              <a:rPr lang="fa-IR" sz="2000" b="0" i="0" u="none" strike="noStrike" baseline="0" dirty="0" smtClean="0">
                <a:latin typeface="BNazanin"/>
              </a:rPr>
              <a:t>داخل و سطح لاكر بيماران و ترالي كد و سطوح كليه دستگاه ها و دستگاه نوار قلب روزانه ابتدا گردگيري و سپس با</a:t>
            </a:r>
            <a:r>
              <a:rPr lang="fa-IR" sz="2000" dirty="0">
                <a:solidFill>
                  <a:prstClr val="black"/>
                </a:solidFill>
                <a:latin typeface="BNazanin"/>
              </a:rPr>
              <a:t>اسپري مخصوص گندزدائي </a:t>
            </a:r>
            <a:r>
              <a:rPr lang="fa-IR" sz="2000" dirty="0" smtClean="0">
                <a:solidFill>
                  <a:prstClr val="black"/>
                </a:solidFill>
                <a:latin typeface="BNazanin"/>
              </a:rPr>
              <a:t>شود.</a:t>
            </a:r>
            <a:endParaRPr lang="fa-IR" sz="2000" b="0" i="0" u="none" strike="noStrike" baseline="0" dirty="0" smtClean="0">
              <a:latin typeface="BNazanin"/>
            </a:endParaRPr>
          </a:p>
          <a:p>
            <a:pPr lvl="0" algn="just" rtl="1">
              <a:lnSpc>
                <a:spcPct val="150000"/>
              </a:lnSpc>
            </a:pPr>
            <a:r>
              <a:rPr lang="fa-IR" sz="2800" b="1" i="0" u="none" strike="noStrike" baseline="0" dirty="0" smtClean="0">
                <a:solidFill>
                  <a:srgbClr val="00B050"/>
                </a:solidFill>
                <a:latin typeface="BNazanin"/>
              </a:rPr>
              <a:t>رابطها :</a:t>
            </a:r>
          </a:p>
          <a:p>
            <a:pPr lvl="0" algn="just" rtl="1">
              <a:lnSpc>
                <a:spcPct val="150000"/>
              </a:lnSpc>
            </a:pPr>
            <a:r>
              <a:rPr lang="fa-IR" sz="1800" b="0" i="0" u="none" strike="noStrike" baseline="0" dirty="0" smtClean="0">
                <a:latin typeface="BNazanin"/>
              </a:rPr>
              <a:t>لطفأ كليه رابط ها و ماسك هاي متصل به آمبوبگ ها و فلومتر هاي اكسيژن و باتل هاي </a:t>
            </a:r>
            <a:r>
              <a:rPr lang="fa-IR" sz="1800" dirty="0" smtClean="0">
                <a:solidFill>
                  <a:prstClr val="black"/>
                </a:solidFill>
                <a:latin typeface="BNazanin"/>
              </a:rPr>
              <a:t>ساكشن </a:t>
            </a:r>
            <a:r>
              <a:rPr lang="fa-IR" sz="1800" dirty="0">
                <a:solidFill>
                  <a:prstClr val="black"/>
                </a:solidFill>
                <a:latin typeface="BNazanin"/>
              </a:rPr>
              <a:t>و تيغه هاي لارنگوسكوپ </a:t>
            </a:r>
            <a:r>
              <a:rPr lang="fa-IR" sz="1800" b="1" dirty="0">
                <a:solidFill>
                  <a:srgbClr val="FF0000"/>
                </a:solidFill>
                <a:latin typeface="BNazanin"/>
              </a:rPr>
              <a:t>بلافاصله پس از استفاده و در صورت عدم استفاده هفته اي </a:t>
            </a:r>
            <a:r>
              <a:rPr lang="fa-IR" sz="1800" dirty="0">
                <a:solidFill>
                  <a:prstClr val="black"/>
                </a:solidFill>
                <a:latin typeface="BNazanin"/>
              </a:rPr>
              <a:t>دو بار ابتدا به خوبي با </a:t>
            </a:r>
            <a:r>
              <a:rPr lang="fa-IR" sz="1800" b="1" dirty="0" smtClean="0">
                <a:solidFill>
                  <a:srgbClr val="FF0000"/>
                </a:solidFill>
                <a:latin typeface="BNazanin"/>
              </a:rPr>
              <a:t>آب و </a:t>
            </a:r>
            <a:r>
              <a:rPr lang="fa-IR" sz="1800" b="1" dirty="0">
                <a:solidFill>
                  <a:srgbClr val="FF0000"/>
                </a:solidFill>
                <a:latin typeface="BNazanin"/>
              </a:rPr>
              <a:t>مايع صابون</a:t>
            </a:r>
            <a:r>
              <a:rPr lang="fa-IR" sz="1800" dirty="0">
                <a:solidFill>
                  <a:srgbClr val="FF0000"/>
                </a:solidFill>
                <a:latin typeface="BNazanin"/>
              </a:rPr>
              <a:t> </a:t>
            </a:r>
            <a:r>
              <a:rPr lang="fa-IR" sz="1800" dirty="0">
                <a:solidFill>
                  <a:prstClr val="black"/>
                </a:solidFill>
                <a:latin typeface="BNazanin"/>
              </a:rPr>
              <a:t>شستشو داده شده سپس به مدت </a:t>
            </a:r>
            <a:r>
              <a:rPr lang="fa-IR" sz="1800" b="1" dirty="0">
                <a:solidFill>
                  <a:srgbClr val="FF0000"/>
                </a:solidFill>
                <a:latin typeface="BNazanin"/>
              </a:rPr>
              <a:t>15 تا 20 دقيقه در محلول گندزداي </a:t>
            </a:r>
            <a:r>
              <a:rPr lang="fa-IR" sz="1800" dirty="0">
                <a:solidFill>
                  <a:prstClr val="black"/>
                </a:solidFill>
                <a:latin typeface="BNazanin"/>
              </a:rPr>
              <a:t>مناسب غوطه ور سازي شده </a:t>
            </a:r>
            <a:r>
              <a:rPr lang="fa-IR" sz="1800" dirty="0" smtClean="0">
                <a:solidFill>
                  <a:prstClr val="black"/>
                </a:solidFill>
                <a:latin typeface="BNazanin"/>
              </a:rPr>
              <a:t>سپس </a:t>
            </a:r>
            <a:r>
              <a:rPr lang="fa-IR" sz="1800" dirty="0">
                <a:solidFill>
                  <a:prstClr val="black"/>
                </a:solidFill>
                <a:latin typeface="BNazanin"/>
              </a:rPr>
              <a:t>آب كشيده پس از خشك شدن در جاي خود جهت استفاده بعدي قرار داده شوند </a:t>
            </a:r>
            <a:r>
              <a:rPr lang="en-US" sz="1800" dirty="0" smtClean="0">
                <a:solidFill>
                  <a:prstClr val="black"/>
                </a:solidFill>
                <a:latin typeface="BNazanin"/>
              </a:rPr>
              <a:t>.</a:t>
            </a:r>
            <a:endParaRPr lang="en-US" sz="1800" dirty="0">
              <a:solidFill>
                <a:prstClr val="black"/>
              </a:solidFill>
            </a:endParaRPr>
          </a:p>
          <a:p>
            <a:pPr lvl="0" algn="just" rtl="1"/>
            <a:endParaRPr lang="fa-IR" sz="2000" dirty="0">
              <a:solidFill>
                <a:prstClr val="black"/>
              </a:solidFill>
              <a:latin typeface="BNazanin"/>
            </a:endParaRPr>
          </a:p>
          <a:p>
            <a:pPr lvl="0" algn="r" rtl="1"/>
            <a:endParaRPr lang="fa-IR" sz="2000" dirty="0">
              <a:solidFill>
                <a:prstClr val="black"/>
              </a:solidFill>
              <a:latin typeface="BNazanin"/>
            </a:endParaRPr>
          </a:p>
          <a:p>
            <a:pPr lvl="0" algn="r" rtl="1"/>
            <a:endParaRPr lang="fa-IR" sz="2000" dirty="0">
              <a:solidFill>
                <a:prstClr val="black"/>
              </a:solidFill>
              <a:latin typeface="BNazanin"/>
            </a:endParaRPr>
          </a:p>
          <a:p>
            <a:pPr lvl="0" algn="r" rtl="1"/>
            <a:endParaRPr lang="fa-IR" sz="2000" dirty="0">
              <a:solidFill>
                <a:prstClr val="black"/>
              </a:solidFill>
              <a:latin typeface="BNazanin"/>
            </a:endParaRPr>
          </a:p>
          <a:p>
            <a:pPr marL="0" indent="0" algn="r" rtl="1">
              <a:buNone/>
            </a:pPr>
            <a:endParaRPr lang="fa-IR" sz="2000" b="0" i="0" u="none" strike="noStrike" baseline="0" dirty="0" smtClean="0">
              <a:latin typeface="BNazanin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8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1"/>
            <a:ext cx="8229600" cy="5562600"/>
          </a:xfrm>
        </p:spPr>
        <p:txBody>
          <a:bodyPr/>
          <a:lstStyle/>
          <a:p>
            <a:pPr lvl="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400" b="1" i="0" u="none" strike="noStrike" baseline="0" dirty="0" smtClean="0">
                <a:solidFill>
                  <a:srgbClr val="C00000"/>
                </a:solidFill>
                <a:latin typeface="BNazanin"/>
              </a:rPr>
              <a:t>شستشو و ضد عفوني ظرف ادرار:</a:t>
            </a:r>
            <a:r>
              <a:rPr lang="fa-IR" sz="2400" b="1" i="0" u="none" strike="noStrike" baseline="0" dirty="0" smtClean="0">
                <a:solidFill>
                  <a:srgbClr val="00B050"/>
                </a:solidFill>
                <a:latin typeface="BNazanin"/>
              </a:rPr>
              <a:t> </a:t>
            </a:r>
            <a:r>
              <a:rPr lang="fa-IR" sz="2000" b="1" i="0" u="none" strike="noStrike" baseline="0" dirty="0" smtClean="0">
                <a:latin typeface="BNazanin"/>
              </a:rPr>
              <a:t>( يورين باتل ) براي شستشو و ضدعفوني اين ظروف استفاده از دستگاه شستشو و ضد عفوني </a:t>
            </a:r>
            <a:r>
              <a:rPr lang="fa-IR" sz="2000" b="1" dirty="0">
                <a:solidFill>
                  <a:prstClr val="black"/>
                </a:solidFill>
                <a:latin typeface="BNazanin"/>
              </a:rPr>
              <a:t>كننده همراه با حرارت (درجه90)اكيداً توصيه مي شود. ظروف ادراري كه با حرارت ضد عفوني نشده باشند حتماً بايستي بعنوان ظروف آلوده تلقي گردند و دست ها پس از تماس با آن حتماً شسته شود</a:t>
            </a:r>
            <a:r>
              <a:rPr lang="fa-IR" sz="2000" b="1" dirty="0" smtClean="0">
                <a:solidFill>
                  <a:prstClr val="black"/>
                </a:solidFill>
                <a:latin typeface="BNazanin"/>
              </a:rPr>
              <a:t>.</a:t>
            </a:r>
            <a:endParaRPr lang="fa-IR" sz="2000" b="1" i="0" u="none" strike="noStrike" baseline="0" dirty="0" smtClean="0">
              <a:latin typeface="BNazanin"/>
            </a:endParaRPr>
          </a:p>
          <a:p>
            <a:pPr lvl="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b="1" dirty="0" smtClean="0">
                <a:solidFill>
                  <a:prstClr val="black"/>
                </a:solidFill>
                <a:latin typeface="BNazanin"/>
              </a:rPr>
              <a:t>در </a:t>
            </a:r>
            <a:r>
              <a:rPr lang="fa-IR" sz="2000" b="1" dirty="0">
                <a:solidFill>
                  <a:prstClr val="black"/>
                </a:solidFill>
                <a:latin typeface="BNazanin"/>
              </a:rPr>
              <a:t>بيمارستان </a:t>
            </a:r>
            <a:r>
              <a:rPr lang="fa-IR" sz="2000" b="1" dirty="0" smtClean="0">
                <a:solidFill>
                  <a:prstClr val="black"/>
                </a:solidFill>
                <a:latin typeface="BNazanin"/>
              </a:rPr>
              <a:t>اگر </a:t>
            </a:r>
            <a:r>
              <a:rPr lang="fa-IR" sz="2000" b="1" dirty="0">
                <a:solidFill>
                  <a:prstClr val="black"/>
                </a:solidFill>
                <a:latin typeface="BNazanin"/>
              </a:rPr>
              <a:t>لگن شوي نيست لوله ها در پايان با محلول هيپوكلريت سديم ضد عفوني شود و در قفسه مخصوص قرار داد تا خشك </a:t>
            </a:r>
            <a:r>
              <a:rPr lang="fa-IR" sz="2000" b="1" dirty="0" smtClean="0">
                <a:solidFill>
                  <a:prstClr val="black"/>
                </a:solidFill>
                <a:latin typeface="BNazanin"/>
              </a:rPr>
              <a:t>شود</a:t>
            </a:r>
          </a:p>
          <a:p>
            <a:pPr lvl="0" algn="r" rtl="1"/>
            <a:r>
              <a:rPr lang="fa-IR" sz="2800" b="1" dirty="0">
                <a:solidFill>
                  <a:srgbClr val="002060"/>
                </a:solidFill>
                <a:latin typeface="BNazaninBold"/>
              </a:rPr>
              <a:t>نظافت دستگاه فشار سنج و گوشي</a:t>
            </a:r>
          </a:p>
          <a:p>
            <a:pPr marL="0" lvl="0" indent="0" algn="r" rtl="1">
              <a:buNone/>
            </a:pPr>
            <a:r>
              <a:rPr lang="fa-IR" sz="2000" b="1" dirty="0">
                <a:solidFill>
                  <a:prstClr val="black"/>
                </a:solidFill>
                <a:latin typeface="BNazanin"/>
              </a:rPr>
              <a:t>گوشي فشارسنج بايد با الكل 70 % ضدعفوني شود. كاف دستگاه فشارسنج در صورت آلودگي بايد خارج و شسته شود</a:t>
            </a:r>
            <a:r>
              <a:rPr lang="fa-IR" sz="2000" b="1" dirty="0" smtClean="0">
                <a:solidFill>
                  <a:prstClr val="black"/>
                </a:solidFill>
                <a:latin typeface="BNazanin"/>
              </a:rPr>
              <a:t>.</a:t>
            </a:r>
          </a:p>
          <a:p>
            <a:pPr marL="0" lvl="0" indent="0">
              <a:buClr>
                <a:srgbClr val="00C8C3"/>
              </a:buClr>
              <a:buNone/>
            </a:pPr>
            <a:r>
              <a:rPr lang="fa-IR" sz="3600" b="1" dirty="0" smtClean="0">
                <a:solidFill>
                  <a:srgbClr val="C00000"/>
                </a:solidFill>
                <a:latin typeface="BNazanin"/>
              </a:rPr>
              <a:t>یخچال</a:t>
            </a:r>
            <a:endParaRPr lang="en-US" sz="3600" b="1" dirty="0" smtClean="0">
              <a:solidFill>
                <a:srgbClr val="C00000"/>
              </a:solidFill>
              <a:latin typeface="BNazanin"/>
            </a:endParaRPr>
          </a:p>
          <a:p>
            <a:pPr marL="0" lvl="0" indent="0" algn="just">
              <a:buClr>
                <a:srgbClr val="00C8C3"/>
              </a:buClr>
              <a:buNone/>
            </a:pPr>
            <a:r>
              <a:rPr lang="fa-IR" sz="2000" b="1" dirty="0" smtClean="0">
                <a:solidFill>
                  <a:prstClr val="black"/>
                </a:solidFill>
                <a:latin typeface="BNazanin"/>
              </a:rPr>
              <a:t>دقت </a:t>
            </a:r>
            <a:r>
              <a:rPr lang="fa-IR" sz="2000" b="1" dirty="0">
                <a:solidFill>
                  <a:prstClr val="black"/>
                </a:solidFill>
                <a:latin typeface="BNazanin"/>
              </a:rPr>
              <a:t>شود كه در داخل يخچال مواد غذائي دارو به هيچ وجه نگهداري نشود و مواد غذائي به هيچ وجه داخل كيسه زباله هاي رنگي داخل يخچال قرار نگيرد و در يخچال مخصوص نگهداري داروها در بخش حتمأ چارت دما بايد در هر شيفت انجام شود.</a:t>
            </a:r>
          </a:p>
          <a:p>
            <a:pPr lvl="0" algn="r" rtl="1"/>
            <a:endParaRPr lang="fa-IR" sz="2800" dirty="0">
              <a:solidFill>
                <a:prstClr val="black"/>
              </a:solidFill>
              <a:latin typeface="BNazanin"/>
            </a:endParaRPr>
          </a:p>
          <a:p>
            <a:pPr lvl="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a-IR" sz="2000" b="1" dirty="0">
              <a:solidFill>
                <a:prstClr val="black"/>
              </a:solidFill>
              <a:latin typeface="BNazanin"/>
            </a:endParaRPr>
          </a:p>
          <a:p>
            <a:pPr marL="0" indent="0" algn="r" rtl="1">
              <a:buNone/>
            </a:pPr>
            <a:endParaRPr lang="fa-IR" sz="2800" b="0" i="0" u="none" strike="noStrike" baseline="0" dirty="0" smtClean="0">
              <a:latin typeface="BNazanin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7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2"/>
            <a:ext cx="8229600" cy="4370387"/>
          </a:xfrm>
        </p:spPr>
        <p:txBody>
          <a:bodyPr/>
          <a:lstStyle/>
          <a:p>
            <a:r>
              <a:rPr lang="fa-IR" kern="10" dirty="0">
                <a:ln w="19050">
                  <a:solidFill>
                    <a:srgbClr val="00FF99"/>
                  </a:solidFill>
                  <a:round/>
                  <a:headEnd/>
                  <a:tailEnd/>
                </a:ln>
                <a:solidFill>
                  <a:srgbClr val="FF99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</a:rPr>
              <a:t>تعريف بهداشت محيط</a:t>
            </a:r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72812" y="838201"/>
            <a:ext cx="6175788" cy="3962400"/>
          </a:xfrm>
          <a:prstGeom prst="cloud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fa-IR" b="1" dirty="0">
                <a:ln w="18000">
                  <a:solidFill>
                    <a:srgbClr val="FF0000">
                      <a:satMod val="140000"/>
                    </a:srgb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بهداشت محیط بیمارستان</a:t>
            </a:r>
            <a:endParaRPr lang="en-US" b="1" dirty="0">
              <a:ln w="18000">
                <a:solidFill>
                  <a:srgbClr val="FF0000">
                    <a:satMod val="140000"/>
                  </a:srgbClr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5000" y="57016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0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0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solidFill>
                  <a:srgbClr val="7030A0"/>
                </a:solidFill>
                <a:latin typeface="BMitra"/>
              </a:rPr>
              <a:t>بهداشت کارکنان </a:t>
            </a:r>
            <a:br>
              <a:rPr lang="fa-IR" dirty="0">
                <a:solidFill>
                  <a:srgbClr val="7030A0"/>
                </a:solidFill>
                <a:latin typeface="BMitra"/>
              </a:rPr>
            </a:b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75" y="1752600"/>
            <a:ext cx="5581650" cy="3836987"/>
          </a:xfrm>
        </p:spPr>
      </p:pic>
    </p:spTree>
    <p:extLst>
      <p:ext uri="{BB962C8B-B14F-4D97-AF65-F5344CB8AC3E}">
        <p14:creationId xmlns:p14="http://schemas.microsoft.com/office/powerpoint/2010/main" val="3729635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382000" cy="6324600"/>
          </a:xfrm>
        </p:spPr>
        <p:txBody>
          <a:bodyPr/>
          <a:lstStyle/>
          <a:p>
            <a:pPr algn="r" rtl="1"/>
            <a:endParaRPr lang="fa-IR" sz="2000" dirty="0">
              <a:latin typeface="BMitra"/>
            </a:endParaRPr>
          </a:p>
          <a:p>
            <a:pPr algn="r" rtl="1"/>
            <a:r>
              <a:rPr lang="fa-IR" sz="2400" b="1" i="0" u="none" strike="noStrike" baseline="0" dirty="0" smtClean="0">
                <a:latin typeface="BMitra"/>
              </a:rPr>
              <a:t>معاینات دوره ای پرسنل</a:t>
            </a:r>
            <a:r>
              <a:rPr lang="en-US" sz="2400" b="1" i="0" u="none" strike="noStrike" baseline="0" dirty="0" smtClean="0">
                <a:latin typeface="BMitra"/>
              </a:rPr>
              <a:t>  </a:t>
            </a:r>
            <a:r>
              <a:rPr lang="fa-IR" sz="2400" b="1" i="0" u="none" strike="noStrike" baseline="0" dirty="0" smtClean="0">
                <a:latin typeface="BMitra"/>
              </a:rPr>
              <a:t>سالیانه انجام شود.</a:t>
            </a:r>
            <a:endParaRPr lang="fa-IR" sz="2400" b="1" i="0" u="none" strike="noStrike" baseline="0" dirty="0" smtClean="0">
              <a:solidFill>
                <a:schemeClr val="accent2">
                  <a:lumMod val="75000"/>
                </a:schemeClr>
              </a:solidFill>
              <a:latin typeface="BMitra"/>
            </a:endParaRPr>
          </a:p>
          <a:p>
            <a:pPr algn="r" rtl="1"/>
            <a:r>
              <a:rPr lang="fa-IR" sz="2400" b="1" i="0" u="none" strike="noStrike" baseline="0" dirty="0" smtClean="0">
                <a:latin typeface="BNazanin"/>
              </a:rPr>
              <a:t>حتمأ پرسنل خدماتي و كمك بهياران حين انجام كار از دستكش به روش صحيح ( آموزش داده شده ) استفاده كنند.</a:t>
            </a:r>
          </a:p>
          <a:p>
            <a:pPr lvl="0">
              <a:buClr>
                <a:srgbClr val="00C8C3"/>
              </a:buClr>
              <a:buFont typeface="Wingdings" panose="05000000000000000000" pitchFamily="2" charset="2"/>
              <a:buChar char="q"/>
            </a:pPr>
            <a:r>
              <a:rPr lang="fa-IR" sz="2400" b="1" i="0" u="none" strike="noStrike" baseline="0" dirty="0" smtClean="0">
                <a:latin typeface="BNazanin"/>
              </a:rPr>
              <a:t>كليه پرسنل بخش ( پزشكان، پرستاران و نيروهاي خدماتي ) ملزم به رعايت شستشوي دست قبل و بعد از تماس با هر بيمار</a:t>
            </a:r>
            <a:r>
              <a:rPr lang="fa-IR" sz="2400" b="1" dirty="0">
                <a:solidFill>
                  <a:prstClr val="black"/>
                </a:solidFill>
                <a:latin typeface="BNazanin"/>
              </a:rPr>
              <a:t>مي باشند ( به روش صحيح آموزش داده شده ).</a:t>
            </a:r>
          </a:p>
          <a:p>
            <a:pPr algn="r" rtl="1"/>
            <a:endParaRPr lang="fa-IR" sz="2400" b="1" i="0" u="none" strike="noStrike" baseline="0" dirty="0" smtClean="0">
              <a:latin typeface="BNazanin"/>
            </a:endParaRPr>
          </a:p>
          <a:p>
            <a:pPr algn="r" rtl="1"/>
            <a:r>
              <a:rPr lang="fa-IR" sz="2400" b="1" i="0" u="none" strike="noStrike" baseline="0" dirty="0" smtClean="0">
                <a:latin typeface="BNazanin"/>
              </a:rPr>
              <a:t>لطفأ كليه پرسنل جهت جلوگيري از انتقال آلودگي به خود و بيماران از كفش روبسته و محكم استفاده نمايند.</a:t>
            </a:r>
            <a:endParaRPr lang="en-US" sz="2400" b="1" i="0" u="none" strike="noStrike" baseline="0" dirty="0" smtClean="0">
              <a:latin typeface="BNazanin"/>
            </a:endParaRPr>
          </a:p>
          <a:p>
            <a:pPr marL="0" indent="0" algn="r" rtl="1">
              <a:buNone/>
            </a:pPr>
            <a:endParaRPr lang="fa-IR" sz="2400" b="1" i="0" u="none" strike="noStrike" baseline="0" dirty="0" smtClean="0">
              <a:latin typeface="BNazanin"/>
            </a:endParaRPr>
          </a:p>
          <a:p>
            <a:pPr lvl="0">
              <a:buClr>
                <a:srgbClr val="00C8C3"/>
              </a:buClr>
              <a:buFont typeface="Wingdings" panose="05000000000000000000" pitchFamily="2" charset="2"/>
              <a:buChar char="q"/>
            </a:pPr>
            <a:r>
              <a:rPr lang="fa-IR" sz="2400" b="1" i="0" u="none" strike="noStrike" baseline="0" dirty="0" smtClean="0">
                <a:latin typeface="BNazanin"/>
              </a:rPr>
              <a:t>لطفأ دقت شود كه جهت كليه پرسنل جديدالورود پرونده بهداشتي تشكيل شود و پرسنلي كه تا كنون واكسن هپاتيت </a:t>
            </a:r>
            <a:r>
              <a:rPr lang="fa-IR" sz="2400" b="1" dirty="0" smtClean="0">
                <a:solidFill>
                  <a:prstClr val="black"/>
                </a:solidFill>
                <a:latin typeface="BNazanin"/>
              </a:rPr>
              <a:t>تلقيح </a:t>
            </a:r>
            <a:r>
              <a:rPr lang="fa-IR" sz="2400" b="1" dirty="0">
                <a:solidFill>
                  <a:prstClr val="black"/>
                </a:solidFill>
                <a:latin typeface="BNazanin"/>
              </a:rPr>
              <a:t>نكرده اند و يا تيتر آنتي بادي </a:t>
            </a:r>
            <a:r>
              <a:rPr lang="fa-IR" sz="2400" b="1" dirty="0" smtClean="0">
                <a:solidFill>
                  <a:prstClr val="black"/>
                </a:solidFill>
                <a:latin typeface="BNazanin"/>
              </a:rPr>
              <a:t>ندارند برای آنان واکسن تزریق شود.</a:t>
            </a:r>
            <a:endParaRPr lang="en-US" sz="2400" b="1" dirty="0">
              <a:solidFill>
                <a:prstClr val="black"/>
              </a:solidFill>
            </a:endParaRPr>
          </a:p>
          <a:p>
            <a:pPr algn="r" rtl="1"/>
            <a:endParaRPr lang="fa-IR" sz="2400" b="1" i="0" u="none" strike="noStrike" baseline="0" dirty="0" smtClean="0">
              <a:latin typeface="BNazanin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6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fa-IR" sz="4800" dirty="0" smtClean="0"/>
              <a:t>موفق باشید</a:t>
            </a:r>
            <a:endParaRPr lang="fa-IR" sz="48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6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b="1" dirty="0">
                <a:solidFill>
                  <a:schemeClr val="accent6">
                    <a:lumMod val="50000"/>
                  </a:schemeClr>
                </a:solidFill>
              </a:rPr>
              <a:t>بهداشت محیط عبارت است از پیشگیری از بیماری ها در نتیجه کنترل و مرتفع نمودن عوامل محیطی که در انتقال و تولید بیماری ها موثر باشد.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fa-IR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8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B2B2B2"/>
              </a:buClr>
              <a:buSzPct val="90000"/>
              <a:defRPr/>
            </a:pPr>
            <a:r>
              <a:rPr lang="fa-IR" b="1" dirty="0">
                <a:solidFill>
                  <a:srgbClr val="000000"/>
                </a:solidFill>
                <a:latin typeface="Arial"/>
              </a:rPr>
              <a:t>عبارت است از توازن و تطابقی که میان انسان و محیط زیست او وجود دارد</a:t>
            </a:r>
            <a:r>
              <a:rPr lang="en-US" b="1" dirty="0" smtClean="0">
                <a:solidFill>
                  <a:srgbClr val="000000"/>
                </a:solidFill>
                <a:latin typeface="Arial"/>
              </a:rPr>
              <a:t>.</a:t>
            </a:r>
          </a:p>
          <a:p>
            <a:pPr marL="0" indent="0">
              <a:buClr>
                <a:srgbClr val="B2B2B2"/>
              </a:buClr>
              <a:buSzPct val="90000"/>
              <a:buNone/>
              <a:defRPr/>
            </a:pPr>
            <a:endParaRPr lang="en-US" b="1" dirty="0">
              <a:solidFill>
                <a:srgbClr val="000000"/>
              </a:solidFill>
              <a:latin typeface="Arial"/>
            </a:endParaRPr>
          </a:p>
          <a:p>
            <a:pPr>
              <a:buClr>
                <a:srgbClr val="B2B2B2"/>
              </a:buClr>
              <a:buSzPct val="90000"/>
              <a:defRPr/>
            </a:pPr>
            <a:r>
              <a:rPr lang="fa-IR" b="1" dirty="0">
                <a:solidFill>
                  <a:srgbClr val="330033">
                    <a:lumMod val="90000"/>
                    <a:lumOff val="10000"/>
                  </a:srgbClr>
                </a:solidFill>
                <a:latin typeface="Arial"/>
              </a:rPr>
              <a:t>تعریف </a:t>
            </a:r>
            <a:r>
              <a:rPr lang="en-US" b="1" dirty="0">
                <a:solidFill>
                  <a:srgbClr val="330033">
                    <a:lumMod val="90000"/>
                    <a:lumOff val="10000"/>
                  </a:srgbClr>
                </a:solidFill>
                <a:latin typeface="Arial"/>
              </a:rPr>
              <a:t>Who</a:t>
            </a:r>
            <a:r>
              <a:rPr lang="fa-IR" b="1" dirty="0">
                <a:solidFill>
                  <a:srgbClr val="330033">
                    <a:lumMod val="90000"/>
                    <a:lumOff val="10000"/>
                  </a:srgbClr>
                </a:solidFill>
                <a:latin typeface="Arial"/>
              </a:rPr>
              <a:t> : بهداشت محیط کنترل عواملی از محیط زندگی است که به نحوی در رفاه و سلامت بدن ، روان و اجتماع انسان تأثیر دارد و یا خواهد داشت. </a:t>
            </a:r>
            <a:endParaRPr lang="en-US" b="1" dirty="0">
              <a:solidFill>
                <a:srgbClr val="330033">
                  <a:lumMod val="90000"/>
                  <a:lumOff val="10000"/>
                </a:srgbClr>
              </a:solidFill>
              <a:latin typeface="Arial"/>
            </a:endParaRPr>
          </a:p>
          <a:p>
            <a:pPr>
              <a:buClr>
                <a:srgbClr val="B2B2B2"/>
              </a:buClr>
              <a:buSzPct val="90000"/>
              <a:defRPr/>
            </a:pPr>
            <a:endParaRPr lang="fa-IR" b="1" dirty="0">
              <a:solidFill>
                <a:srgbClr val="000000"/>
              </a:solidFill>
              <a:latin typeface="Arial"/>
            </a:endParaRP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3400" y="5521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8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بهداشت محیط بیمارستان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057400"/>
            <a:ext cx="5257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373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609600" y="1676400"/>
            <a:ext cx="7772400" cy="236219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/>
          <a:lstStyle/>
          <a:p>
            <a:pPr marL="342900" indent="-342900" algn="just" rtl="1">
              <a:lnSpc>
                <a:spcPct val="150000"/>
              </a:lnSpc>
              <a:spcBef>
                <a:spcPct val="20000"/>
              </a:spcBef>
            </a:pPr>
            <a:r>
              <a:rPr lang="ar-SA" altLang="zh-TW" sz="2400" dirty="0">
                <a:solidFill>
                  <a:schemeClr val="tx1"/>
                </a:solidFill>
                <a:latin typeface="Calibri"/>
                <a:ea typeface="新細明體"/>
              </a:rPr>
              <a:t>کليه اقداماتي است که به منظور سالمسازي محيط بيمارستان ها انجام مي شود تا ضمن فراهم آوردن محيط سالم و بهداشتي به بهبود و درمان بيماران کمک نموده و از اشاعة بيماريها به خارج و يا داخل بيمارستان جلوگيري به عمل </a:t>
            </a:r>
            <a:r>
              <a:rPr lang="fa-IR" altLang="zh-TW" sz="2400" dirty="0">
                <a:solidFill>
                  <a:schemeClr val="tx1"/>
                </a:solidFill>
                <a:latin typeface="Calibri"/>
                <a:ea typeface="新細明體"/>
              </a:rPr>
              <a:t>آورد.</a:t>
            </a:r>
            <a:endParaRPr lang="en-US" altLang="en-US" sz="2400" kern="0" dirty="0" smtClean="0">
              <a:solidFill>
                <a:schemeClr val="tx1"/>
              </a:solidFill>
              <a:latin typeface="Verdana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1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5125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ar-SA" sz="2400" b="1" dirty="0">
                <a:latin typeface="Calibri"/>
                <a:ea typeface="Calibri"/>
              </a:rPr>
              <a:t>شامل کلیه اقداماتی است که از انتقال عوامل بیماریزای محیط خارج به داخل بیمارستان و بالعکس جلوگیری می کند . در این راستا عوامل محیطی همچون آب ، فاضلاب ، ‌زباله ،‌هوا، غذا و ... باید به نحوی کنترل شوند تا علاوه بر ایجاد محیطی سالم و بهداشتی ،‌ به بهبود بیماران نیز کمک نماید</a:t>
            </a:r>
            <a:endParaRPr lang="en-US" sz="2400" dirty="0"/>
          </a:p>
        </p:txBody>
      </p:sp>
      <p:pic>
        <p:nvPicPr>
          <p:cNvPr id="4" name="Picture 2" descr="C:\Users\09351854250\Desktop\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191000"/>
            <a:ext cx="3429000" cy="251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" y="5143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5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277813"/>
            <a:ext cx="4114800" cy="941387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r"/>
            <a:r>
              <a:rPr lang="fa-IR" sz="2800" dirty="0" smtClean="0">
                <a:solidFill>
                  <a:schemeClr val="tx1"/>
                </a:solidFill>
              </a:rPr>
              <a:t>کاهش عوامل خطر</a:t>
            </a:r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5" name="Diagram group"/>
          <p:cNvGrpSpPr/>
          <p:nvPr/>
        </p:nvGrpSpPr>
        <p:grpSpPr>
          <a:xfrm flipH="1">
            <a:off x="228599" y="842553"/>
            <a:ext cx="2057401" cy="1081496"/>
            <a:chOff x="2314686" y="0"/>
            <a:chExt cx="2152426" cy="5156200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6" name="Group 5"/>
            <p:cNvGrpSpPr/>
            <p:nvPr/>
          </p:nvGrpSpPr>
          <p:grpSpPr>
            <a:xfrm>
              <a:off x="2314686" y="0"/>
              <a:ext cx="2152426" cy="5156200"/>
              <a:chOff x="2314686" y="0"/>
              <a:chExt cx="2152426" cy="5156200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2314686" y="0"/>
                <a:ext cx="2152426" cy="5156200"/>
              </a:xfrm>
              <a:prstGeom prst="roundRect">
                <a:avLst>
                  <a:gd name="adj" fmla="val 10000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sp3d z="-161800" extrusionH="600" contourW="3000">
                <a:bevelT w="48600" h="18600" prst="relaxedInset"/>
                <a:bevelB w="48600" h="8600" prst="relaxedInset"/>
              </a:sp3d>
            </p:spPr>
            <p:style>
              <a:lnRef idx="0">
                <a:schemeClr val="dk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ctr"/>
                <a:r>
                  <a:rPr lang="fa-IR" sz="2800" dirty="0" smtClean="0">
                    <a:solidFill>
                      <a:schemeClr val="tx1"/>
                    </a:solidFill>
                  </a:rPr>
                  <a:t> آب بهداشتی سالم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Rounded Rectangle 4"/>
              <p:cNvSpPr/>
              <p:nvPr/>
            </p:nvSpPr>
            <p:spPr>
              <a:xfrm>
                <a:off x="2314686" y="0"/>
                <a:ext cx="2152426" cy="1546860"/>
              </a:xfrm>
              <a:prstGeom prst="rect">
                <a:avLst/>
              </a:prstGeom>
              <a:sp3d z="-1618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47650" tIns="247650" rIns="247650" bIns="247650" numCol="1" spcCol="1270" anchor="ctr" anchorCtr="0">
                <a:noAutofit/>
              </a:bodyPr>
              <a:lstStyle/>
              <a:p>
                <a:pPr lvl="0" algn="ctr" defTabSz="28892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fa-IR" sz="2800" kern="12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9" name="Diagram group"/>
          <p:cNvGrpSpPr/>
          <p:nvPr/>
        </p:nvGrpSpPr>
        <p:grpSpPr>
          <a:xfrm flipH="1">
            <a:off x="256896" y="2366011"/>
            <a:ext cx="2057406" cy="1059180"/>
            <a:chOff x="2314686" y="0"/>
            <a:chExt cx="2152426" cy="5156200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10" name="Group 9"/>
            <p:cNvGrpSpPr/>
            <p:nvPr/>
          </p:nvGrpSpPr>
          <p:grpSpPr>
            <a:xfrm>
              <a:off x="2314686" y="0"/>
              <a:ext cx="2152426" cy="5156200"/>
              <a:chOff x="2314686" y="0"/>
              <a:chExt cx="2152426" cy="5156200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2314686" y="0"/>
                <a:ext cx="2152426" cy="5156200"/>
              </a:xfrm>
              <a:prstGeom prst="roundRect">
                <a:avLst>
                  <a:gd name="adj" fmla="val 1000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sp3d z="-161800" extrusionH="600" contourW="3000">
                <a:bevelT w="48600" h="18600" prst="relaxedInset"/>
                <a:bevelB w="48600" h="8600" prst="relaxedInset"/>
              </a:sp3d>
            </p:spPr>
            <p:style>
              <a:lnRef idx="0">
                <a:schemeClr val="dk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ctr"/>
                <a:r>
                  <a:rPr lang="fa-IR" sz="2800" dirty="0" smtClean="0">
                    <a:solidFill>
                      <a:schemeClr val="tx1"/>
                    </a:solidFill>
                  </a:rPr>
                  <a:t> دفع بهداشتی فاضلاب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Rounded Rectangle 4"/>
              <p:cNvSpPr/>
              <p:nvPr/>
            </p:nvSpPr>
            <p:spPr>
              <a:xfrm>
                <a:off x="2314686" y="0"/>
                <a:ext cx="2152426" cy="1546860"/>
              </a:xfrm>
              <a:prstGeom prst="rect">
                <a:avLst/>
              </a:prstGeom>
              <a:sp3d z="-1618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47650" tIns="247650" rIns="247650" bIns="247650" numCol="1" spcCol="1270" anchor="ctr" anchorCtr="0">
                <a:noAutofit/>
              </a:bodyPr>
              <a:lstStyle/>
              <a:p>
                <a:pPr lvl="0" algn="ctr" defTabSz="28892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fa-IR" sz="2800" kern="12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3" name="Diagram group"/>
          <p:cNvGrpSpPr/>
          <p:nvPr/>
        </p:nvGrpSpPr>
        <p:grpSpPr>
          <a:xfrm flipH="1">
            <a:off x="337450" y="3944438"/>
            <a:ext cx="2057406" cy="990600"/>
            <a:chOff x="2314686" y="0"/>
            <a:chExt cx="2152426" cy="5156200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14" name="Group 13"/>
            <p:cNvGrpSpPr/>
            <p:nvPr/>
          </p:nvGrpSpPr>
          <p:grpSpPr>
            <a:xfrm>
              <a:off x="2314686" y="0"/>
              <a:ext cx="2152426" cy="5156200"/>
              <a:chOff x="2314686" y="0"/>
              <a:chExt cx="2152426" cy="515620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2314686" y="0"/>
                <a:ext cx="2152426" cy="5156200"/>
              </a:xfrm>
              <a:prstGeom prst="roundRect">
                <a:avLst>
                  <a:gd name="adj" fmla="val 10000"/>
                </a:avLst>
              </a:prstGeom>
              <a:solidFill>
                <a:srgbClr val="C7AC0B"/>
              </a:solidFill>
              <a:sp3d z="-161800" extrusionH="600" contourW="3000">
                <a:bevelT w="48600" h="18600" prst="relaxedInset"/>
                <a:bevelB w="48600" h="8600" prst="relaxedInset"/>
              </a:sp3d>
            </p:spPr>
            <p:style>
              <a:lnRef idx="0">
                <a:schemeClr val="dk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ctr"/>
                <a:r>
                  <a:rPr lang="fa-IR" sz="2800" dirty="0" smtClean="0">
                    <a:solidFill>
                      <a:schemeClr val="tx1"/>
                    </a:solidFill>
                  </a:rPr>
                  <a:t>البسه بیمار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Rounded Rectangle 4"/>
              <p:cNvSpPr/>
              <p:nvPr/>
            </p:nvSpPr>
            <p:spPr>
              <a:xfrm>
                <a:off x="2314686" y="0"/>
                <a:ext cx="2152426" cy="1546860"/>
              </a:xfrm>
              <a:prstGeom prst="rect">
                <a:avLst/>
              </a:prstGeom>
              <a:sp3d z="-1618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47650" tIns="247650" rIns="247650" bIns="247650" numCol="1" spcCol="1270" anchor="ctr" anchorCtr="0">
                <a:noAutofit/>
              </a:bodyPr>
              <a:lstStyle/>
              <a:p>
                <a:pPr lvl="0" algn="ctr" defTabSz="28892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fa-IR" sz="2800" kern="12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7" name="Diagram group"/>
          <p:cNvGrpSpPr/>
          <p:nvPr/>
        </p:nvGrpSpPr>
        <p:grpSpPr>
          <a:xfrm flipH="1">
            <a:off x="2743200" y="4872990"/>
            <a:ext cx="2057401" cy="990600"/>
            <a:chOff x="2314686" y="0"/>
            <a:chExt cx="2152426" cy="5156200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18" name="Group 17"/>
            <p:cNvGrpSpPr/>
            <p:nvPr/>
          </p:nvGrpSpPr>
          <p:grpSpPr>
            <a:xfrm>
              <a:off x="2314686" y="0"/>
              <a:ext cx="2152426" cy="5156200"/>
              <a:chOff x="2314686" y="0"/>
              <a:chExt cx="2152426" cy="5156200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2314686" y="0"/>
                <a:ext cx="2152426" cy="5156200"/>
              </a:xfrm>
              <a:prstGeom prst="roundRect">
                <a:avLst>
                  <a:gd name="adj" fmla="val 10000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sp3d z="-161800" extrusionH="600" contourW="3000">
                <a:bevelT w="48600" h="18600" prst="relaxedInset"/>
                <a:bevelB w="48600" h="8600" prst="relaxedInset"/>
              </a:sp3d>
            </p:spPr>
            <p:style>
              <a:lnRef idx="0">
                <a:schemeClr val="dk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ctr"/>
                <a:r>
                  <a:rPr lang="fa-IR" sz="2800" dirty="0" smtClean="0">
                    <a:solidFill>
                      <a:schemeClr val="tx1"/>
                    </a:solidFill>
                  </a:rPr>
                  <a:t> بهداشت پرتوها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Rounded Rectangle 4"/>
              <p:cNvSpPr/>
              <p:nvPr/>
            </p:nvSpPr>
            <p:spPr>
              <a:xfrm>
                <a:off x="2314686" y="0"/>
                <a:ext cx="2152426" cy="1546860"/>
              </a:xfrm>
              <a:prstGeom prst="rect">
                <a:avLst/>
              </a:prstGeom>
              <a:sp3d z="-1618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47650" tIns="247650" rIns="247650" bIns="247650" numCol="1" spcCol="1270" anchor="ctr" anchorCtr="0">
                <a:noAutofit/>
              </a:bodyPr>
              <a:lstStyle/>
              <a:p>
                <a:pPr lvl="0" algn="ctr" defTabSz="28892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fa-IR" sz="2800" kern="12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1" name="Diagram group"/>
          <p:cNvGrpSpPr/>
          <p:nvPr/>
        </p:nvGrpSpPr>
        <p:grpSpPr>
          <a:xfrm flipH="1">
            <a:off x="2743200" y="3314700"/>
            <a:ext cx="2057401" cy="990600"/>
            <a:chOff x="2314686" y="0"/>
            <a:chExt cx="2152426" cy="5156200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22" name="Group 21"/>
            <p:cNvGrpSpPr/>
            <p:nvPr/>
          </p:nvGrpSpPr>
          <p:grpSpPr>
            <a:xfrm>
              <a:off x="2314686" y="0"/>
              <a:ext cx="2152426" cy="5156200"/>
              <a:chOff x="2314686" y="0"/>
              <a:chExt cx="2152426" cy="5156200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2314686" y="0"/>
                <a:ext cx="2152426" cy="5156200"/>
              </a:xfrm>
              <a:prstGeom prst="roundRect">
                <a:avLst>
                  <a:gd name="adj" fmla="val 1000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sp3d z="-161800" extrusionH="600" contourW="3000">
                <a:bevelT w="48600" h="18600" prst="relaxedInset"/>
                <a:bevelB w="48600" h="8600" prst="relaxedInset"/>
              </a:sp3d>
            </p:spPr>
            <p:style>
              <a:lnRef idx="0">
                <a:schemeClr val="dk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ctr"/>
                <a:r>
                  <a:rPr lang="fa-IR" sz="2800" dirty="0" smtClean="0">
                    <a:solidFill>
                      <a:schemeClr val="tx1"/>
                    </a:solidFill>
                  </a:rPr>
                  <a:t> مبارزه با حشرات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Rounded Rectangle 4"/>
              <p:cNvSpPr/>
              <p:nvPr/>
            </p:nvSpPr>
            <p:spPr>
              <a:xfrm>
                <a:off x="2314686" y="0"/>
                <a:ext cx="2152426" cy="1546860"/>
              </a:xfrm>
              <a:prstGeom prst="rect">
                <a:avLst/>
              </a:prstGeom>
              <a:sp3d z="-1618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47650" tIns="247650" rIns="247650" bIns="247650" numCol="1" spcCol="1270" anchor="ctr" anchorCtr="0">
                <a:noAutofit/>
              </a:bodyPr>
              <a:lstStyle/>
              <a:p>
                <a:pPr lvl="0" algn="ctr" defTabSz="28892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fa-IR" sz="2800" kern="12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5" name="Diagram group"/>
          <p:cNvGrpSpPr/>
          <p:nvPr/>
        </p:nvGrpSpPr>
        <p:grpSpPr>
          <a:xfrm flipH="1">
            <a:off x="2895600" y="1752599"/>
            <a:ext cx="1905001" cy="1143001"/>
            <a:chOff x="2314686" y="0"/>
            <a:chExt cx="2152426" cy="5156200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26" name="Group 25"/>
            <p:cNvGrpSpPr/>
            <p:nvPr/>
          </p:nvGrpSpPr>
          <p:grpSpPr>
            <a:xfrm>
              <a:off x="2314686" y="0"/>
              <a:ext cx="2152426" cy="5156200"/>
              <a:chOff x="2314686" y="0"/>
              <a:chExt cx="2152426" cy="51562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2314686" y="0"/>
                <a:ext cx="2152426" cy="5156200"/>
              </a:xfrm>
              <a:prstGeom prst="roundRect">
                <a:avLst>
                  <a:gd name="adj" fmla="val 10000"/>
                </a:avLst>
              </a:prstGeom>
              <a:solidFill>
                <a:schemeClr val="accent2"/>
              </a:solidFill>
              <a:sp3d z="-161800" extrusionH="600" contourW="3000">
                <a:bevelT w="48600" h="18600" prst="relaxedInset"/>
                <a:bevelB w="48600" h="8600" prst="relaxedInset"/>
              </a:sp3d>
            </p:spPr>
            <p:style>
              <a:lnRef idx="0">
                <a:schemeClr val="dk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ctr"/>
                <a:r>
                  <a:rPr lang="fa-IR" sz="2800" dirty="0" smtClean="0">
                    <a:solidFill>
                      <a:schemeClr val="tx1"/>
                    </a:solidFill>
                  </a:rPr>
                  <a:t>مبارزه با بیماریها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Rounded Rectangle 4"/>
              <p:cNvSpPr/>
              <p:nvPr/>
            </p:nvSpPr>
            <p:spPr>
              <a:xfrm>
                <a:off x="2314686" y="0"/>
                <a:ext cx="2152426" cy="1546860"/>
              </a:xfrm>
              <a:prstGeom prst="rect">
                <a:avLst/>
              </a:prstGeom>
              <a:sp3d z="-1618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47650" tIns="247650" rIns="247650" bIns="247650" numCol="1" spcCol="1270" anchor="ctr" anchorCtr="0">
                <a:noAutofit/>
              </a:bodyPr>
              <a:lstStyle/>
              <a:p>
                <a:pPr lvl="0" algn="ctr" defTabSz="28892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fa-IR" sz="2800" kern="12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9" name="Diagram group"/>
          <p:cNvGrpSpPr/>
          <p:nvPr/>
        </p:nvGrpSpPr>
        <p:grpSpPr>
          <a:xfrm flipH="1">
            <a:off x="5333999" y="1752600"/>
            <a:ext cx="2133601" cy="1143001"/>
            <a:chOff x="2314686" y="0"/>
            <a:chExt cx="2152426" cy="5156200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30" name="Group 29"/>
            <p:cNvGrpSpPr/>
            <p:nvPr/>
          </p:nvGrpSpPr>
          <p:grpSpPr>
            <a:xfrm>
              <a:off x="2314686" y="0"/>
              <a:ext cx="2152426" cy="5156200"/>
              <a:chOff x="2314686" y="0"/>
              <a:chExt cx="2152426" cy="5156200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314686" y="0"/>
                <a:ext cx="2152426" cy="5156200"/>
              </a:xfrm>
              <a:prstGeom prst="roundRect">
                <a:avLst>
                  <a:gd name="adj" fmla="val 1000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sp3d z="-161800" extrusionH="600" contourW="3000">
                <a:bevelT w="48600" h="18600" prst="relaxedInset"/>
                <a:bevelB w="48600" h="8600" prst="relaxedInset"/>
              </a:sp3d>
            </p:spPr>
            <p:style>
              <a:lnRef idx="0">
                <a:schemeClr val="dk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ctr"/>
                <a:r>
                  <a:rPr lang="fa-IR" sz="2800" dirty="0" smtClean="0">
                    <a:solidFill>
                      <a:schemeClr val="tx1"/>
                    </a:solidFill>
                  </a:rPr>
                  <a:t>تامین گندزداها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Rounded Rectangle 4"/>
              <p:cNvSpPr/>
              <p:nvPr/>
            </p:nvSpPr>
            <p:spPr>
              <a:xfrm>
                <a:off x="2314686" y="0"/>
                <a:ext cx="2152426" cy="1546860"/>
              </a:xfrm>
              <a:prstGeom prst="rect">
                <a:avLst/>
              </a:prstGeom>
              <a:sp3d z="-1618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47650" tIns="247650" rIns="247650" bIns="247650" numCol="1" spcCol="1270" anchor="ctr" anchorCtr="0">
                <a:noAutofit/>
              </a:bodyPr>
              <a:lstStyle/>
              <a:p>
                <a:pPr lvl="0" algn="ctr" defTabSz="28892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fa-IR" sz="2800" kern="12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3" name="Diagram group"/>
          <p:cNvGrpSpPr/>
          <p:nvPr/>
        </p:nvGrpSpPr>
        <p:grpSpPr>
          <a:xfrm flipH="1">
            <a:off x="5333997" y="3131821"/>
            <a:ext cx="2133599" cy="1173479"/>
            <a:chOff x="2314686" y="0"/>
            <a:chExt cx="2152426" cy="5156200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34" name="Group 33"/>
            <p:cNvGrpSpPr/>
            <p:nvPr/>
          </p:nvGrpSpPr>
          <p:grpSpPr>
            <a:xfrm>
              <a:off x="2314686" y="0"/>
              <a:ext cx="2152426" cy="5156200"/>
              <a:chOff x="2314686" y="0"/>
              <a:chExt cx="2152426" cy="5156200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2314686" y="0"/>
                <a:ext cx="2152426" cy="5156200"/>
              </a:xfrm>
              <a:prstGeom prst="roundRect">
                <a:avLst>
                  <a:gd name="adj" fmla="val 1000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sp3d z="-161800" extrusionH="600" contourW="3000">
                <a:bevelT w="48600" h="18600" prst="relaxedInset"/>
                <a:bevelB w="48600" h="8600" prst="relaxedInset"/>
              </a:sp3d>
            </p:spPr>
            <p:style>
              <a:lnRef idx="0">
                <a:schemeClr val="dk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ctr"/>
                <a:r>
                  <a:rPr lang="fa-IR" sz="2800" dirty="0" smtClean="0">
                    <a:solidFill>
                      <a:schemeClr val="tx1"/>
                    </a:solidFill>
                  </a:rPr>
                  <a:t>بهداشت کارکنان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Rounded Rectangle 4"/>
              <p:cNvSpPr/>
              <p:nvPr/>
            </p:nvSpPr>
            <p:spPr>
              <a:xfrm>
                <a:off x="2314686" y="0"/>
                <a:ext cx="2152426" cy="1546860"/>
              </a:xfrm>
              <a:prstGeom prst="rect">
                <a:avLst/>
              </a:prstGeom>
              <a:sp3d z="-1618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47650" tIns="247650" rIns="247650" bIns="247650" numCol="1" spcCol="1270" anchor="ctr" anchorCtr="0">
                <a:noAutofit/>
              </a:bodyPr>
              <a:lstStyle/>
              <a:p>
                <a:pPr lvl="0" algn="ctr" defTabSz="28892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fa-IR" sz="2800" kern="12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7" name="Diagram group"/>
          <p:cNvGrpSpPr/>
          <p:nvPr/>
        </p:nvGrpSpPr>
        <p:grpSpPr>
          <a:xfrm flipH="1">
            <a:off x="5333999" y="4724401"/>
            <a:ext cx="2301238" cy="1089116"/>
            <a:chOff x="2314686" y="0"/>
            <a:chExt cx="2152426" cy="5156200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38" name="Group 37"/>
            <p:cNvGrpSpPr/>
            <p:nvPr/>
          </p:nvGrpSpPr>
          <p:grpSpPr>
            <a:xfrm>
              <a:off x="2314686" y="0"/>
              <a:ext cx="2152426" cy="5156200"/>
              <a:chOff x="2314686" y="0"/>
              <a:chExt cx="2152426" cy="5156200"/>
            </a:xfrm>
          </p:grpSpPr>
          <p:sp>
            <p:nvSpPr>
              <p:cNvPr id="39" name="Rounded Rectangle 38"/>
              <p:cNvSpPr/>
              <p:nvPr/>
            </p:nvSpPr>
            <p:spPr>
              <a:xfrm>
                <a:off x="2314686" y="0"/>
                <a:ext cx="2152426" cy="5156200"/>
              </a:xfrm>
              <a:prstGeom prst="roundRect">
                <a:avLst>
                  <a:gd name="adj" fmla="val 10000"/>
                </a:avLst>
              </a:prstGeom>
              <a:solidFill>
                <a:schemeClr val="accent2"/>
              </a:solidFill>
              <a:sp3d z="-161800" extrusionH="600" contourW="3000">
                <a:bevelT w="48600" h="18600" prst="relaxedInset"/>
                <a:bevelB w="48600" h="8600" prst="relaxedInset"/>
              </a:sp3d>
            </p:spPr>
            <p:style>
              <a:lnRef idx="0">
                <a:schemeClr val="dk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ctr"/>
                <a:r>
                  <a:rPr lang="fa-IR" sz="2800" dirty="0" smtClean="0">
                    <a:solidFill>
                      <a:schemeClr val="tx1"/>
                    </a:solidFill>
                  </a:rPr>
                  <a:t>بهداشت مواد غذایی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Rounded Rectangle 4"/>
              <p:cNvSpPr/>
              <p:nvPr/>
            </p:nvSpPr>
            <p:spPr>
              <a:xfrm>
                <a:off x="2314686" y="0"/>
                <a:ext cx="2152426" cy="1546860"/>
              </a:xfrm>
              <a:prstGeom prst="rect">
                <a:avLst/>
              </a:prstGeom>
              <a:sp3d z="-1618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47650" tIns="247650" rIns="247650" bIns="247650" numCol="1" spcCol="1270" anchor="ctr" anchorCtr="0">
                <a:noAutofit/>
              </a:bodyPr>
              <a:lstStyle/>
              <a:p>
                <a:pPr lvl="0" algn="ctr" defTabSz="28892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fa-IR" sz="2800" kern="12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1" name="Diagram group"/>
          <p:cNvGrpSpPr/>
          <p:nvPr/>
        </p:nvGrpSpPr>
        <p:grpSpPr>
          <a:xfrm flipH="1">
            <a:off x="459377" y="5612403"/>
            <a:ext cx="2133605" cy="815884"/>
            <a:chOff x="2314686" y="0"/>
            <a:chExt cx="2152426" cy="5156200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42" name="Group 41"/>
            <p:cNvGrpSpPr/>
            <p:nvPr/>
          </p:nvGrpSpPr>
          <p:grpSpPr>
            <a:xfrm>
              <a:off x="2314686" y="0"/>
              <a:ext cx="2152426" cy="5156200"/>
              <a:chOff x="2314686" y="0"/>
              <a:chExt cx="2152426" cy="5156200"/>
            </a:xfrm>
          </p:grpSpPr>
          <p:sp>
            <p:nvSpPr>
              <p:cNvPr id="43" name="Rounded Rectangle 42"/>
              <p:cNvSpPr/>
              <p:nvPr/>
            </p:nvSpPr>
            <p:spPr>
              <a:xfrm>
                <a:off x="2314686" y="0"/>
                <a:ext cx="2152426" cy="5156200"/>
              </a:xfrm>
              <a:prstGeom prst="roundRect">
                <a:avLst>
                  <a:gd name="adj" fmla="val 1000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sp3d z="-161800" extrusionH="600" contourW="3000">
                <a:bevelT w="48600" h="18600" prst="relaxedInset"/>
                <a:bevelB w="48600" h="8600" prst="relaxedInset"/>
              </a:sp3d>
            </p:spPr>
            <p:style>
              <a:lnRef idx="0">
                <a:schemeClr val="dk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ctr"/>
                <a:r>
                  <a:rPr lang="fa-IR" sz="2800" dirty="0" smtClean="0">
                    <a:solidFill>
                      <a:schemeClr val="tx1"/>
                    </a:solidFill>
                  </a:rPr>
                  <a:t> بهداشت بخشها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Rounded Rectangle 4"/>
              <p:cNvSpPr/>
              <p:nvPr/>
            </p:nvSpPr>
            <p:spPr>
              <a:xfrm>
                <a:off x="2314686" y="0"/>
                <a:ext cx="2152426" cy="1546860"/>
              </a:xfrm>
              <a:prstGeom prst="rect">
                <a:avLst/>
              </a:prstGeom>
              <a:sp3d z="-1618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47650" tIns="247650" rIns="247650" bIns="247650" numCol="1" spcCol="1270" anchor="ctr" anchorCtr="0">
                <a:noAutofit/>
              </a:bodyPr>
              <a:lstStyle/>
              <a:p>
                <a:pPr lvl="0" algn="ctr" defTabSz="28892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fa-IR" sz="2800" kern="1200" dirty="0">
                  <a:solidFill>
                    <a:schemeClr val="tx1"/>
                  </a:solidFill>
                </a:endParaRPr>
              </a:p>
            </p:txBody>
          </p:sp>
        </p:grpSp>
      </p:grpSp>
      <p:cxnSp>
        <p:nvCxnSpPr>
          <p:cNvPr id="4" name="Straight Connector 3"/>
          <p:cNvCxnSpPr>
            <a:endCxn id="12" idx="0"/>
          </p:cNvCxnSpPr>
          <p:nvPr/>
        </p:nvCxnSpPr>
        <p:spPr bwMode="auto">
          <a:xfrm>
            <a:off x="1285599" y="1924049"/>
            <a:ext cx="0" cy="4419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>
            <a:stCxn id="11" idx="2"/>
          </p:cNvCxnSpPr>
          <p:nvPr/>
        </p:nvCxnSpPr>
        <p:spPr bwMode="auto">
          <a:xfrm>
            <a:off x="1285599" y="3425191"/>
            <a:ext cx="0" cy="55054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15" idx="2"/>
          </p:cNvCxnSpPr>
          <p:nvPr/>
        </p:nvCxnSpPr>
        <p:spPr bwMode="auto">
          <a:xfrm>
            <a:off x="1366153" y="4935038"/>
            <a:ext cx="0" cy="6773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/>
          <p:nvPr/>
        </p:nvCxnSpPr>
        <p:spPr bwMode="auto">
          <a:xfrm>
            <a:off x="2225042" y="1409700"/>
            <a:ext cx="82514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>
            <a:off x="2225042" y="3022284"/>
            <a:ext cx="735880" cy="67817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>
            <a:off x="2342605" y="4658270"/>
            <a:ext cx="618317" cy="6106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/>
          <p:nvPr/>
        </p:nvCxnSpPr>
        <p:spPr bwMode="auto">
          <a:xfrm flipV="1">
            <a:off x="2592982" y="5813518"/>
            <a:ext cx="1369418" cy="28248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>
            <a:off x="4724400" y="2366011"/>
            <a:ext cx="838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/>
          <p:nvPr/>
        </p:nvCxnSpPr>
        <p:spPr bwMode="auto">
          <a:xfrm>
            <a:off x="4800601" y="3944438"/>
            <a:ext cx="76199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/>
          <p:cNvCxnSpPr/>
          <p:nvPr/>
        </p:nvCxnSpPr>
        <p:spPr bwMode="auto">
          <a:xfrm>
            <a:off x="4724400" y="5486400"/>
            <a:ext cx="838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>
            <a:off x="6400799" y="2895600"/>
            <a:ext cx="0" cy="2362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>
            <a:off x="6484618" y="4305300"/>
            <a:ext cx="0" cy="4191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2279" y="51251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4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1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1" y="457200"/>
            <a:ext cx="72390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  <a:latin typeface="Calibri"/>
                <a:ea typeface="Times New Roman"/>
              </a:rPr>
              <a:t>رفع آلودگی محیط </a:t>
            </a:r>
            <a:r>
              <a:rPr lang="ar-SA" sz="2800" b="1" dirty="0" smtClean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  <a:latin typeface="Calibri"/>
                <a:ea typeface="Times New Roman"/>
              </a:rPr>
              <a:t>مراکز </a:t>
            </a:r>
            <a:r>
              <a:rPr lang="ar-SA" sz="2800" b="1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  <a:latin typeface="Calibri"/>
                <a:ea typeface="Times New Roman"/>
              </a:rPr>
              <a:t>بهداشتی درمانی و </a:t>
            </a:r>
            <a:r>
              <a:rPr lang="ar-SA" sz="2800" b="1" dirty="0" smtClean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  <a:latin typeface="Calibri"/>
                <a:ea typeface="Times New Roman"/>
              </a:rPr>
              <a:t>بیمارستانها</a:t>
            </a:r>
            <a:r>
              <a:rPr lang="en-US" sz="2800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  <a:latin typeface="Calibri"/>
                <a:ea typeface="Times New Roman"/>
              </a:rPr>
              <a:t/>
            </a:r>
            <a:br>
              <a:rPr lang="en-US" sz="2800" dirty="0">
                <a:gradFill>
                  <a:gsLst>
                    <a:gs pos="0">
                      <a:prstClr val="black">
                        <a:lumMod val="50000"/>
                      </a:prstClr>
                    </a:gs>
                    <a:gs pos="61000">
                      <a:prstClr val="black"/>
                    </a:gs>
                  </a:gsLst>
                  <a:lin ang="5400000" scaled="0"/>
                </a:gradFill>
                <a:latin typeface="Calibri"/>
                <a:ea typeface="Times New Roman"/>
              </a:rPr>
            </a:br>
            <a:endParaRPr lang="en-US" sz="5400" kern="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58674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14600"/>
            <a:ext cx="49149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7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mposit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ple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Maple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4402</TotalTime>
  <Words>1180</Words>
  <Application>Microsoft Office PowerPoint</Application>
  <PresentationFormat>On-screen Show (4:3)</PresentationFormat>
  <Paragraphs>82</Paragraphs>
  <Slides>22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BMitra</vt:lpstr>
      <vt:lpstr>BNazanin</vt:lpstr>
      <vt:lpstr>BNazaninBold</vt:lpstr>
      <vt:lpstr>Calibri</vt:lpstr>
      <vt:lpstr>新細明體</vt:lpstr>
      <vt:lpstr>Times New Roman</vt:lpstr>
      <vt:lpstr>TimesNewRomanPSMT</vt:lpstr>
      <vt:lpstr>Verdana</vt:lpstr>
      <vt:lpstr>Wingdings</vt:lpstr>
      <vt:lpstr>Wingdings 2</vt:lpstr>
      <vt:lpstr>Composite</vt:lpstr>
      <vt:lpstr>Maple</vt:lpstr>
      <vt:lpstr>PowerPoint Presentation</vt:lpstr>
      <vt:lpstr>تعريف بهداشت محيط</vt:lpstr>
      <vt:lpstr>PowerPoint Presentation</vt:lpstr>
      <vt:lpstr>PowerPoint Presentation</vt:lpstr>
      <vt:lpstr>بهداشت محیط بیمارستان</vt:lpstr>
      <vt:lpstr>PowerPoint Presentation</vt:lpstr>
      <vt:lpstr>PowerPoint Presentation</vt:lpstr>
      <vt:lpstr>کاهش عوامل خطر</vt:lpstr>
      <vt:lpstr>PowerPoint Presentation</vt:lpstr>
      <vt:lpstr>PowerPoint Presentation</vt:lpstr>
      <vt:lpstr>نظافت بخش وراهروها</vt:lpstr>
      <vt:lpstr>PowerPoint Presentation</vt:lpstr>
      <vt:lpstr>PowerPoint Presentation</vt:lpstr>
      <vt:lpstr>PowerPoint Presentation</vt:lpstr>
      <vt:lpstr>. دستورالعمل استفاده از صابون مايع </vt:lpstr>
      <vt:lpstr>PowerPoint Presentation</vt:lpstr>
      <vt:lpstr>ضد عفونی وسایل</vt:lpstr>
      <vt:lpstr>PowerPoint Presentation</vt:lpstr>
      <vt:lpstr>PowerPoint Presentation</vt:lpstr>
      <vt:lpstr>بهداشت کارکنان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09351854250</dc:creator>
  <cp:lastModifiedBy>Windows User</cp:lastModifiedBy>
  <cp:revision>50</cp:revision>
  <dcterms:created xsi:type="dcterms:W3CDTF">2015-02-03T06:41:41Z</dcterms:created>
  <dcterms:modified xsi:type="dcterms:W3CDTF">2020-10-19T15:52:51Z</dcterms:modified>
</cp:coreProperties>
</file>